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6b0abf1b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6b0abf1b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6b0abf1b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6b0abf1b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6b0abf1b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6b0abf1b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6f953cc5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6f953cc5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6b0abf1b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6b0abf1b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6b0abf1b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6b0abf1b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6f953cc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6f953cc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6b0abf1b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6b0abf1b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6b0abf1b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6b0abf1b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6b0abf1b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6b0abf1b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9cadf065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9cadf06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6b0abf1b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6b0abf1b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6f953cc5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16f953cc5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6b0abf1b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6b0abf1b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6b0abf1b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6b0abf1b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6f953cc5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6f953cc5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6b0abf1b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6b0abf1b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6b0abf1b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6b0abf1b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9cadf065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9cadf065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9cadf065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19cadf065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9cadf065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9cadf065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65a5a05d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65a5a05d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9cadf065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19cadf065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9cadf065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9cadf065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9cadf065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19cadf065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9cadf065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19cadf065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9cadf065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19cadf065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9cadf065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19cadf065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9cadf065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19cadf065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9cadf065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19cadf065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9cadf065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19cadf065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9cadf065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9cadf065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9cadf065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9cadf06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9cadf065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19cadf065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9cadf065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19cadf065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9cadf065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19cadf065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19cadf065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19cadf065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9cadf065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19cadf065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9cadf065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19cadf065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9cadf065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9cadf065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19cadf065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19cadf065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9cadf065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19cadf065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9cadf065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9cadf065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6b0abf1b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6b0abf1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9cadf065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19cadf065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9cadf065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19cadf065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9cadf065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9cadf065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9cadf065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9cadf065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9cadf065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9cadf065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9cadf065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19cadf065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19cadf065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19cadf065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19cadf065a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19cadf065a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19cadf065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19cadf065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9cadf065a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19cadf065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6b0abf1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6b0abf1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19cadf065a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19cadf065a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19cadf065a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19cadf065a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19cadf065a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19cadf065a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19cadf065a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19cadf065a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9cadf065a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19cadf065a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9cadf065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19cadf065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19cadf065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19cadf065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19cadf065a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19cadf065a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19cadf065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19cadf065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9cadf065a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19cadf065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6b0abf1b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6b0abf1b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19cadf065a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19cadf065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9cadf065a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19cadf065a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19cadf065a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19cadf065a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19cadf065a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19cadf065a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19cadf065a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19cadf065a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19cadf065a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19cadf065a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9cadf065a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9cadf065a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19cadf065a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19cadf065a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9cadf065a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19cadf065a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19cadf065a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19cadf065a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6b0abf1b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6b0abf1b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19cadf065a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19cadf065a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19cadf065a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19cadf065a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19cadf065a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19cadf065a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19cadf065a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19cadf065a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19cadf065a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19cadf065a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19cadf065a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19cadf065a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19cadf065a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19cadf065a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19cadf065a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19cadf065a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19cadf065a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19cadf065a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19cadf065a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19cadf065a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6b0abf1b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6b0abf1b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19cadf065a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19cadf065a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19cadf065a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19cadf065a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19cadf065a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19cadf065a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19cadf065a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19cadf065a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19cadf065a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19cadf065a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19cadf065a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19cadf065a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19cadf065a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19cadf065a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18b5365e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18b5365e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16f953cc5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16f953cc5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5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0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9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hyperlink" Target="https://www.geeksforgeeks.org/software-design-patterns/" TargetMode="External"/><Relationship Id="rId4" Type="http://schemas.openxmlformats.org/officeDocument/2006/relationships/hyperlink" Target="https://dokumen.pub/design-patterns-in-python-common-gof-gang-of-four-design-patterns-implemented-in-python-9798702082608.html" TargetMode="External"/><Relationship Id="rId5" Type="http://schemas.openxmlformats.org/officeDocument/2006/relationships/hyperlink" Target="https://github.com/media-lib/prog_lib/blob/master/general/Gang%20of%20Four%20-%20Design%20Patterns%20-%20Elements%20of%20Reusable%20Object-Oriented%20Software.pdf" TargetMode="External"/><Relationship Id="rId6" Type="http://schemas.openxmlformats.org/officeDocument/2006/relationships/hyperlink" Target="https://github.com/ajitpal/BookBank/blob/master/%5BO%60Reilly.%20Head%20First%5D%20-%20Head%20First%20Design%20Patterns%20-%20%5BFreeman%5D.pdf" TargetMode="External"/><Relationship Id="rId7" Type="http://schemas.openxmlformats.org/officeDocument/2006/relationships/hyperlink" Target="https://www.youtube.com/watch?v=v9ejT8FO-7I&amp;list=PLrhzvIcii6GNjpARdnO4ueTUAVR9eMBpc" TargetMode="External"/><Relationship Id="rId8" Type="http://schemas.openxmlformats.org/officeDocument/2006/relationships/hyperlink" Target="https://www.youtube.com/watch?v=mE3qTp1TEbg&amp;list=PLlsmxlJgn1HJpa28yHzkBmUY-Ty71ZUGc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3500" y="1234050"/>
            <a:ext cx="8407500" cy="26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800">
                <a:solidFill>
                  <a:srgbClr val="980000"/>
                </a:solidFill>
              </a:rPr>
              <a:t>Software Design Patterns</a:t>
            </a:r>
            <a:endParaRPr b="1" sz="6800">
              <a:solidFill>
                <a:srgbClr val="98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023000" y="4005475"/>
            <a:ext cx="25488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- </a:t>
            </a:r>
            <a:r>
              <a:rPr lang="en-GB" sz="1800">
                <a:solidFill>
                  <a:schemeClr val="dk2"/>
                </a:solidFill>
              </a:rPr>
              <a:t>Susan Lo Lama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555725"/>
            <a:ext cx="8520600" cy="4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 u="sng">
                <a:solidFill>
                  <a:schemeClr val="dk1"/>
                </a:solidFill>
              </a:rPr>
              <a:t>Use Cases: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Logging</a:t>
            </a:r>
            <a:r>
              <a:rPr lang="en-GB">
                <a:solidFill>
                  <a:schemeClr val="dk1"/>
                </a:solidFill>
              </a:rPr>
              <a:t>: Centralized logging system for consistency.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Configuration Management</a:t>
            </a:r>
            <a:r>
              <a:rPr lang="en-GB">
                <a:solidFill>
                  <a:schemeClr val="dk1"/>
                </a:solidFill>
              </a:rPr>
              <a:t>: Single access point for application settings.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Database Connections</a:t>
            </a:r>
            <a:r>
              <a:rPr lang="en-GB">
                <a:solidFill>
                  <a:schemeClr val="dk1"/>
                </a:solidFill>
              </a:rPr>
              <a:t>: Manage a shared connection pool efficiently.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Limitation: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Limited to one instance</a:t>
            </a:r>
            <a:r>
              <a:rPr lang="en-GB">
                <a:solidFill>
                  <a:schemeClr val="dk1"/>
                </a:solidFill>
              </a:rPr>
              <a:t>: Only one instance can exist, restricting flexibility when multiple instances are needed.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/>
              <a:t>1.2 </a:t>
            </a:r>
            <a:r>
              <a:rPr b="1" lang="en-GB" u="sng"/>
              <a:t>Factory Method Design Pattern:</a:t>
            </a:r>
            <a:endParaRPr b="1" u="sng"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017725"/>
            <a:ext cx="85206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Factory Method creates objects without specifying their exact class, letting subclasses decide.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provides multiple instances, overcoming the limitation of the Singleton pattern.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Features: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Decouples Object Creation:</a:t>
            </a:r>
            <a:r>
              <a:rPr lang="en-GB">
                <a:solidFill>
                  <a:schemeClr val="dk1"/>
                </a:solidFill>
              </a:rPr>
              <a:t> Separates object creation logic from the main code.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Simplifies Scalability:</a:t>
            </a:r>
            <a:r>
              <a:rPr lang="en-GB">
                <a:solidFill>
                  <a:schemeClr val="dk1"/>
                </a:solidFill>
              </a:rPr>
              <a:t> Easily add new types without major changes to existing code.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Keeps Code Clean:</a:t>
            </a:r>
            <a:r>
              <a:rPr lang="en-GB">
                <a:solidFill>
                  <a:schemeClr val="dk1"/>
                </a:solidFill>
              </a:rPr>
              <a:t> Reduces messy and hard-to-maintain code structures.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454375"/>
            <a:ext cx="85206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 u="sng">
                <a:solidFill>
                  <a:schemeClr val="dk1"/>
                </a:solidFill>
              </a:rPr>
              <a:t>Components:</a:t>
            </a:r>
            <a:endParaRPr b="1" sz="2800" u="sng">
              <a:solidFill>
                <a:schemeClr val="dk1"/>
              </a:solidFill>
            </a:endParaRPr>
          </a:p>
          <a:p>
            <a:pPr indent="-344594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27"/>
              <a:buChar char="●"/>
            </a:pPr>
            <a:r>
              <a:rPr b="1" lang="en-GB" sz="1826">
                <a:solidFill>
                  <a:schemeClr val="dk1"/>
                </a:solidFill>
              </a:rPr>
              <a:t>Creator</a:t>
            </a:r>
            <a:r>
              <a:rPr lang="en-GB" sz="1826">
                <a:solidFill>
                  <a:schemeClr val="dk1"/>
                </a:solidFill>
              </a:rPr>
              <a:t>: Abstract class/interface with the factory method, defines a way to create products.</a:t>
            </a:r>
            <a:endParaRPr sz="1826">
              <a:solidFill>
                <a:schemeClr val="dk1"/>
              </a:solidFill>
            </a:endParaRPr>
          </a:p>
          <a:p>
            <a:pPr indent="-34459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7"/>
              <a:buChar char="●"/>
            </a:pPr>
            <a:r>
              <a:rPr b="1" lang="en-GB" sz="1826">
                <a:solidFill>
                  <a:schemeClr val="dk1"/>
                </a:solidFill>
              </a:rPr>
              <a:t>Concrete Creator</a:t>
            </a:r>
            <a:r>
              <a:rPr lang="en-GB" sz="1826">
                <a:solidFill>
                  <a:schemeClr val="dk1"/>
                </a:solidFill>
              </a:rPr>
              <a:t>: Implements the factory method to create specific products.</a:t>
            </a:r>
            <a:endParaRPr sz="1826">
              <a:solidFill>
                <a:schemeClr val="dk1"/>
              </a:solidFill>
            </a:endParaRPr>
          </a:p>
          <a:p>
            <a:pPr indent="-34459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7"/>
              <a:buChar char="●"/>
            </a:pPr>
            <a:r>
              <a:rPr b="1" lang="en-GB" sz="1826">
                <a:solidFill>
                  <a:schemeClr val="dk1"/>
                </a:solidFill>
              </a:rPr>
              <a:t>Product</a:t>
            </a:r>
            <a:r>
              <a:rPr lang="en-GB" sz="1826">
                <a:solidFill>
                  <a:schemeClr val="dk1"/>
                </a:solidFill>
              </a:rPr>
              <a:t>: Defines a common interface for all objects created by the factory.</a:t>
            </a:r>
            <a:endParaRPr sz="1826">
              <a:solidFill>
                <a:schemeClr val="dk1"/>
              </a:solidFill>
            </a:endParaRPr>
          </a:p>
          <a:p>
            <a:pPr indent="-34459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7"/>
              <a:buChar char="●"/>
            </a:pPr>
            <a:r>
              <a:rPr b="1" lang="en-GB" sz="1826">
                <a:solidFill>
                  <a:schemeClr val="dk1"/>
                </a:solidFill>
              </a:rPr>
              <a:t>Concrete Product</a:t>
            </a:r>
            <a:r>
              <a:rPr lang="en-GB" sz="1826">
                <a:solidFill>
                  <a:schemeClr val="dk1"/>
                </a:solidFill>
              </a:rPr>
              <a:t>: Actual products that implement the Product interface.</a:t>
            </a:r>
            <a:endParaRPr sz="1826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5" name="Google Shape;135;p25" title="FactoryMethodDesignPatter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838" y="789962"/>
            <a:ext cx="5938324" cy="35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527900"/>
            <a:ext cx="8520600" cy="44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Use Cases: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Dynamic Object Creation</a:t>
            </a:r>
            <a:r>
              <a:rPr lang="en-GB">
                <a:solidFill>
                  <a:schemeClr val="dk1"/>
                </a:solidFill>
              </a:rPr>
              <a:t>: Instantiate objects based on runtime input or conditions.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Framework Design</a:t>
            </a:r>
            <a:r>
              <a:rPr lang="en-GB">
                <a:solidFill>
                  <a:schemeClr val="dk1"/>
                </a:solidFill>
              </a:rPr>
              <a:t>: Extend frameworks by allowing subclasses to specify object creation.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Loose Coupling</a:t>
            </a:r>
            <a:r>
              <a:rPr lang="en-GB">
                <a:solidFill>
                  <a:schemeClr val="dk1"/>
                </a:solidFill>
              </a:rPr>
              <a:t>: Create objects without specifying their exact class, enhancing flexibility.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Limitation: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can increase complexity with multiple factory classes.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  <p:sp>
        <p:nvSpPr>
          <p:cNvPr id="141" name="Google Shape;14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/>
              <a:t>1.3 </a:t>
            </a:r>
            <a:r>
              <a:rPr b="1" lang="en-GB" u="sng"/>
              <a:t>Abstract Factory Method Design Pattern:</a:t>
            </a:r>
            <a:endParaRPr b="1" u="sng"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017725"/>
            <a:ext cx="8520600" cy="3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</a:t>
            </a:r>
            <a:r>
              <a:rPr lang="en-GB">
                <a:solidFill>
                  <a:schemeClr val="dk1"/>
                </a:solidFill>
              </a:rPr>
              <a:t> provides an interface to create families of related or dependent objects.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creates related object families, overcoming the Factory Method limitation.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Features: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Simplifies Object Creation</a:t>
            </a:r>
            <a:r>
              <a:rPr lang="en-GB">
                <a:solidFill>
                  <a:schemeClr val="dk1"/>
                </a:solidFill>
              </a:rPr>
              <a:t>: Centralizes complex object creation.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Scalable and Maintainable</a:t>
            </a:r>
            <a:r>
              <a:rPr lang="en-GB">
                <a:solidFill>
                  <a:schemeClr val="dk1"/>
                </a:solidFill>
              </a:rPr>
              <a:t>: Easily add new products without modifying existing code.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Loose Coupling</a:t>
            </a:r>
            <a:r>
              <a:rPr lang="en-GB">
                <a:solidFill>
                  <a:schemeClr val="dk1"/>
                </a:solidFill>
              </a:rPr>
              <a:t>: Reduces dependency between client code and concrete products.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" name="Google Shape;14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488975"/>
            <a:ext cx="8520600" cy="40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 u="sng">
                <a:solidFill>
                  <a:schemeClr val="dk1"/>
                </a:solidFill>
              </a:rPr>
              <a:t>Components: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Abstract Factory</a:t>
            </a:r>
            <a:r>
              <a:rPr lang="en-GB">
                <a:solidFill>
                  <a:schemeClr val="dk1"/>
                </a:solidFill>
              </a:rPr>
              <a:t>: Declares methods for creating abstract products. It defines a set of related products but doesn’t specify how to create them.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Concrete Factory</a:t>
            </a:r>
            <a:r>
              <a:rPr lang="en-GB">
                <a:solidFill>
                  <a:schemeClr val="dk1"/>
                </a:solidFill>
              </a:rPr>
              <a:t>: Implements the abstract factory methods to create specific families of products.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Abstract Product</a:t>
            </a:r>
            <a:r>
              <a:rPr lang="en-GB">
                <a:solidFill>
                  <a:schemeClr val="dk1"/>
                </a:solidFill>
              </a:rPr>
              <a:t>: Defines an interface for a product.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Concrete Product</a:t>
            </a:r>
            <a:r>
              <a:rPr lang="en-GB">
                <a:solidFill>
                  <a:schemeClr val="dk1"/>
                </a:solidFill>
              </a:rPr>
              <a:t>: Implements the abstract product interface, representing a specific product in a family.</a:t>
            </a:r>
            <a:endParaRPr/>
          </a:p>
        </p:txBody>
      </p:sp>
      <p:sp>
        <p:nvSpPr>
          <p:cNvPr id="154" name="Google Shape;15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 title="structure-of-abstract-factory-design-patter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612" y="627350"/>
            <a:ext cx="6702774" cy="379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11700" y="401650"/>
            <a:ext cx="8520600" cy="45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 u="sng">
                <a:solidFill>
                  <a:schemeClr val="dk1"/>
                </a:solidFill>
              </a:rPr>
              <a:t>Use Cases: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Creating Related Product Families</a:t>
            </a:r>
            <a:r>
              <a:rPr lang="en-GB">
                <a:solidFill>
                  <a:schemeClr val="dk1"/>
                </a:solidFill>
              </a:rPr>
              <a:t>: Ensures compatibility among objects from multiple families.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Extensibility and Scalability</a:t>
            </a:r>
            <a:r>
              <a:rPr lang="en-GB">
                <a:solidFill>
                  <a:schemeClr val="dk1"/>
                </a:solidFill>
              </a:rPr>
              <a:t>: Allows easy addition of new product families while supporting adaptability to different environments.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 u="sng">
                <a:solidFill>
                  <a:schemeClr val="dk1"/>
                </a:solidFill>
              </a:rPr>
              <a:t>Limitation: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Complex Object Assembly</a:t>
            </a:r>
            <a:r>
              <a:rPr lang="en-GB">
                <a:solidFill>
                  <a:schemeClr val="dk1"/>
                </a:solidFill>
              </a:rPr>
              <a:t>: Difficult to construct objects step-by-step with varying configurations.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/>
              <a:t>1.4 </a:t>
            </a:r>
            <a:r>
              <a:rPr b="1" lang="en-GB" u="sng"/>
              <a:t>Builder Method Design Pattern:</a:t>
            </a:r>
            <a:endParaRPr b="1" u="sng"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208425" y="1072150"/>
            <a:ext cx="8520600" cy="4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Separates the construction of complex objects from their representation, allowing flexible and step-by-step creation.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builds complex objects step by step, overcoming Abstract Factory's limitation.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 u="sng">
                <a:solidFill>
                  <a:schemeClr val="dk1"/>
                </a:solidFill>
              </a:rPr>
              <a:t>Features: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Complex Object Creation</a:t>
            </a:r>
            <a:r>
              <a:rPr lang="en-GB">
                <a:solidFill>
                  <a:schemeClr val="dk1"/>
                </a:solidFill>
              </a:rPr>
              <a:t>: Simplifies creation of complex objects.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Flexibility</a:t>
            </a:r>
            <a:r>
              <a:rPr lang="en-GB">
                <a:solidFill>
                  <a:schemeClr val="dk1"/>
                </a:solidFill>
              </a:rPr>
              <a:t>: Builds different variations with the same process.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Separation</a:t>
            </a:r>
            <a:r>
              <a:rPr lang="en-GB">
                <a:solidFill>
                  <a:schemeClr val="dk1"/>
                </a:solidFill>
              </a:rPr>
              <a:t>: Separates construction from the representation (final product).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Table of Content:</a:t>
            </a:r>
            <a:endParaRPr b="1" u="sng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968250"/>
            <a:ext cx="8520600" cy="40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romanUcPeriod"/>
            </a:pPr>
            <a:r>
              <a:rPr lang="en-GB" sz="2200">
                <a:solidFill>
                  <a:schemeClr val="dk1"/>
                </a:solidFill>
              </a:rPr>
              <a:t>Introduction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romanUcPeriod"/>
            </a:pPr>
            <a:r>
              <a:rPr lang="en-GB" sz="2200">
                <a:solidFill>
                  <a:schemeClr val="dk1"/>
                </a:solidFill>
              </a:rPr>
              <a:t>Types of Software Design Patterns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1. Creational Design Patterns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	1.1 Singleton Method Design Pattern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	1.2 Factory Method Design Pattern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	1.3 Abstract Method Design Pattern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	1.4 Builder Method Design Pattern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	1.5 Prototype Method Design Pattern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2. Structural Design Patterns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	</a:t>
            </a:r>
            <a:r>
              <a:rPr lang="en-GB" sz="1700">
                <a:solidFill>
                  <a:schemeClr val="dk1"/>
                </a:solidFill>
              </a:rPr>
              <a:t>2.1 Adapter Method Design Pattern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11700" y="436075"/>
            <a:ext cx="8520600" cy="4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 u="sng">
                <a:solidFill>
                  <a:schemeClr val="dk1"/>
                </a:solidFill>
              </a:rPr>
              <a:t>Components: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Product</a:t>
            </a:r>
            <a:r>
              <a:rPr lang="en-GB">
                <a:solidFill>
                  <a:schemeClr val="dk1"/>
                </a:solidFill>
              </a:rPr>
              <a:t>: The complex object being built, consisting of multiple parts.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Builder</a:t>
            </a:r>
            <a:r>
              <a:rPr lang="en-GB">
                <a:solidFill>
                  <a:schemeClr val="dk1"/>
                </a:solidFill>
              </a:rPr>
              <a:t>: An interface that defines methods for constructing parts of the product.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ConcreteBuilder</a:t>
            </a:r>
            <a:r>
              <a:rPr lang="en-GB">
                <a:solidFill>
                  <a:schemeClr val="dk1"/>
                </a:solidFill>
              </a:rPr>
              <a:t>: Implements the Builder interface, constructing specific parts of the product.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Director</a:t>
            </a:r>
            <a:r>
              <a:rPr lang="en-GB">
                <a:solidFill>
                  <a:schemeClr val="dk1"/>
                </a:solidFill>
              </a:rPr>
              <a:t>: Manages the construction process, coordinating the Builder to create the product.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Client</a:t>
            </a:r>
            <a:r>
              <a:rPr lang="en-GB">
                <a:solidFill>
                  <a:schemeClr val="dk1"/>
                </a:solidFill>
              </a:rPr>
              <a:t>: Initiates the construction by providing the Builder to the Director.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79" name="Google Shape;17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 title="General-class-diagram-builder-metho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063" y="819150"/>
            <a:ext cx="5479875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311700" y="401650"/>
            <a:ext cx="8520600" cy="4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Use Cases: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Step-by-Step Construction</a:t>
            </a:r>
            <a:r>
              <a:rPr lang="en-GB">
                <a:solidFill>
                  <a:schemeClr val="dk1"/>
                </a:solidFill>
              </a:rPr>
              <a:t>: Builds objects incrementally, step by step.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Complex Object Creation</a:t>
            </a:r>
            <a:r>
              <a:rPr lang="en-GB">
                <a:solidFill>
                  <a:schemeClr val="dk1"/>
                </a:solidFill>
              </a:rPr>
              <a:t>: Handles objects with many components or configurations.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Separation of Concerns</a:t>
            </a:r>
            <a:r>
              <a:rPr lang="en-GB">
                <a:solidFill>
                  <a:schemeClr val="dk1"/>
                </a:solidFill>
              </a:rPr>
              <a:t>: Separates construction from representation (final form).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Limitation:</a:t>
            </a:r>
            <a:endParaRPr b="1" sz="2100" u="sng">
              <a:solidFill>
                <a:schemeClr val="dk1"/>
              </a:solidFill>
            </a:endParaRPr>
          </a:p>
          <a:p>
            <a:pPr indent="-34341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8"/>
              <a:buChar char="●"/>
            </a:pPr>
            <a:r>
              <a:rPr b="1" lang="en-GB" sz="1808">
                <a:solidFill>
                  <a:schemeClr val="dk1"/>
                </a:solidFill>
              </a:rPr>
              <a:t>Repetitive and Resource-Intensive</a:t>
            </a:r>
            <a:r>
              <a:rPr lang="en-GB" sz="1808">
                <a:solidFill>
                  <a:schemeClr val="dk1"/>
                </a:solidFill>
              </a:rPr>
              <a:t>: Creating multiple complex objects requires repeating the same construction steps, consuming unnecessary resources.</a:t>
            </a:r>
            <a:endParaRPr sz="1808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  <p:sp>
        <p:nvSpPr>
          <p:cNvPr id="191" name="Google Shape;19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1.5 </a:t>
            </a:r>
            <a:r>
              <a:rPr b="1" lang="en-GB" u="sng"/>
              <a:t>Prototype Method Design Pattern: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311700" y="1152475"/>
            <a:ext cx="8520600" cy="3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clones existing objects to create new ones, simplifying object creation.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clones objects, avoiding repetitive construction and overcoming the Builder method's limitation.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Features: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Object Cloning</a:t>
            </a:r>
            <a:r>
              <a:rPr lang="en-GB">
                <a:solidFill>
                  <a:schemeClr val="dk1"/>
                </a:solidFill>
              </a:rPr>
              <a:t>: Create new objects by copying an existing one.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Avoids Repetition</a:t>
            </a:r>
            <a:r>
              <a:rPr lang="en-GB">
                <a:solidFill>
                  <a:schemeClr val="dk1"/>
                </a:solidFill>
              </a:rPr>
              <a:t>: No need to manually write object creation logic each time.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Creates Complex Objects Easily</a:t>
            </a:r>
            <a:r>
              <a:rPr lang="en-GB">
                <a:solidFill>
                  <a:schemeClr val="dk1"/>
                </a:solidFill>
              </a:rPr>
              <a:t>: Simplifies complex object creation.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8" name="Google Shape;19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idx="1" type="body"/>
          </p:nvPr>
        </p:nvSpPr>
        <p:spPr>
          <a:xfrm>
            <a:off x="311700" y="431325"/>
            <a:ext cx="8520600" cy="41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Components: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Prototype Interface</a:t>
            </a:r>
            <a:r>
              <a:rPr lang="en-GB">
                <a:solidFill>
                  <a:schemeClr val="dk1"/>
                </a:solidFill>
              </a:rPr>
              <a:t>: Defines the contract for cloning objects.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Concrete Prototype</a:t>
            </a:r>
            <a:r>
              <a:rPr lang="en-GB">
                <a:solidFill>
                  <a:schemeClr val="dk1"/>
                </a:solidFill>
              </a:rPr>
              <a:t>: Implements the cloning logic for specific objects.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Client</a:t>
            </a:r>
            <a:r>
              <a:rPr lang="en-GB">
                <a:solidFill>
                  <a:schemeClr val="dk1"/>
                </a:solidFill>
              </a:rPr>
              <a:t>: Requests new objects by cloning existing ones.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Cloning Method</a:t>
            </a:r>
            <a:r>
              <a:rPr lang="en-GB">
                <a:solidFill>
                  <a:schemeClr val="dk1"/>
                </a:solidFill>
              </a:rPr>
              <a:t>: Process of creating copies of objects based on a prototype.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  <p:sp>
        <p:nvSpPr>
          <p:cNvPr id="204" name="Google Shape;20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7" title="PrototypeComponentdrawio-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200" y="488975"/>
            <a:ext cx="6579599" cy="400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idx="1" type="body"/>
          </p:nvPr>
        </p:nvSpPr>
        <p:spPr>
          <a:xfrm>
            <a:off x="311700" y="436075"/>
            <a:ext cx="8520600" cy="4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Use Cases: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Object Cloning</a:t>
            </a:r>
            <a:r>
              <a:rPr lang="en-GB">
                <a:solidFill>
                  <a:schemeClr val="dk1"/>
                </a:solidFill>
              </a:rPr>
              <a:t>: Efficiently creates copies of objects when creation is resource-intensive.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Game Object Management</a:t>
            </a:r>
            <a:r>
              <a:rPr lang="en-GB">
                <a:solidFill>
                  <a:schemeClr val="dk1"/>
                </a:solidFill>
              </a:rPr>
              <a:t>: Clones game entities with variations (e.g., characters, weapons).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Configuration Cloning</a:t>
            </a:r>
            <a:r>
              <a:rPr lang="en-GB">
                <a:solidFill>
                  <a:schemeClr val="dk1"/>
                </a:solidFill>
              </a:rPr>
              <a:t>: Creates different configurations by cloning and modifying base settings.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Dynamic Object Creation</a:t>
            </a:r>
            <a:r>
              <a:rPr lang="en-GB">
                <a:solidFill>
                  <a:schemeClr val="dk1"/>
                </a:solidFill>
              </a:rPr>
              <a:t>: Creates objects at runtime with slight modifications from prototypes.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6" name="Google Shape;21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2. </a:t>
            </a:r>
            <a:r>
              <a:rPr b="1" lang="en-GB" u="sng"/>
              <a:t>Structural Design Patterns:</a:t>
            </a:r>
            <a:endParaRPr b="1" u="sng"/>
          </a:p>
        </p:txBody>
      </p:sp>
      <p:sp>
        <p:nvSpPr>
          <p:cNvPr id="222" name="Google Shape;222;p39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 It address how classes and objects are combined to form efficient, flexible structures, using inheritance to compose interfaces or implementations.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Types:</a:t>
            </a:r>
            <a:endParaRPr b="1" sz="2100" u="sng">
              <a:solidFill>
                <a:schemeClr val="dk1"/>
              </a:solidFill>
            </a:endParaRPr>
          </a:p>
        </p:txBody>
      </p:sp>
      <p:pic>
        <p:nvPicPr>
          <p:cNvPr id="223" name="Google Shape;223;p39" title="Structural-Design-Patterns-(1).jpg"/>
          <p:cNvPicPr preferRelativeResize="0"/>
          <p:nvPr/>
        </p:nvPicPr>
        <p:blipFill rotWithShape="1">
          <a:blip r:embed="rId3">
            <a:alphaModFix/>
          </a:blip>
          <a:srcRect b="6127" l="5603" r="7929" t="7210"/>
          <a:stretch/>
        </p:blipFill>
        <p:spPr>
          <a:xfrm>
            <a:off x="1663475" y="2007150"/>
            <a:ext cx="5652623" cy="25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/>
              <a:t>2.1</a:t>
            </a:r>
            <a:r>
              <a:rPr lang="en-GB"/>
              <a:t> </a:t>
            </a:r>
            <a:r>
              <a:rPr b="1" lang="en-GB" u="sng"/>
              <a:t>Adapter Method Design Pattern:</a:t>
            </a:r>
            <a:endParaRPr b="1" u="sng"/>
          </a:p>
        </p:txBody>
      </p:sp>
      <p:sp>
        <p:nvSpPr>
          <p:cNvPr id="230" name="Google Shape;230;p40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allows incompatible interfaces to work together by converting one interface to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Features: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Interface Incompatibility</a:t>
            </a:r>
            <a:r>
              <a:rPr lang="en-GB">
                <a:solidFill>
                  <a:schemeClr val="dk1"/>
                </a:solidFill>
              </a:rPr>
              <a:t>: Bridges incompatible interfaces.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Reusability</a:t>
            </a:r>
            <a:r>
              <a:rPr lang="en-GB">
                <a:solidFill>
                  <a:schemeClr val="dk1"/>
                </a:solidFill>
              </a:rPr>
              <a:t>: Reuses existing code without modification.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  <p:sp>
        <p:nvSpPr>
          <p:cNvPr id="231" name="Google Shape;23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311700" y="401400"/>
            <a:ext cx="8520600" cy="41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chemeClr val="dk1"/>
                </a:solidFill>
              </a:rPr>
              <a:t>Components:</a:t>
            </a:r>
            <a:endParaRPr b="1" sz="28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Target</a:t>
            </a:r>
            <a:r>
              <a:rPr lang="en-GB">
                <a:solidFill>
                  <a:schemeClr val="dk1"/>
                </a:solidFill>
              </a:rPr>
              <a:t>: The interface the client expects to interact with.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Adaptee</a:t>
            </a:r>
            <a:r>
              <a:rPr lang="en-GB">
                <a:solidFill>
                  <a:schemeClr val="dk1"/>
                </a:solidFill>
              </a:rPr>
              <a:t>: The existing class that needs to be adapted.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Adapter</a:t>
            </a:r>
            <a:r>
              <a:rPr lang="en-GB">
                <a:solidFill>
                  <a:schemeClr val="dk1"/>
                </a:solidFill>
              </a:rPr>
              <a:t>: The class that implements the target interface and translates requests to the adaptee.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800" u="sng">
              <a:solidFill>
                <a:schemeClr val="dk1"/>
              </a:solidFill>
            </a:endParaRPr>
          </a:p>
        </p:txBody>
      </p:sp>
      <p:sp>
        <p:nvSpPr>
          <p:cNvPr id="237" name="Google Shape;23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462635"/>
            <a:ext cx="8520600" cy="47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		2.2 Bridge Method Design Pattern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		2.3 Composition Method Design Pattern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		2.4 Decorator Method Design Pattern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		2.5 Facade Method Design Pattern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		2.6 Proxy Method Design Pattern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		2.7 Flyweight Method Design Pattern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	3. Behavioral Design Patterns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		</a:t>
            </a:r>
            <a:r>
              <a:rPr lang="en-GB" sz="1700">
                <a:solidFill>
                  <a:schemeClr val="dk1"/>
                </a:solidFill>
              </a:rPr>
              <a:t>3.1 Observer Method Design Pattern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		3.2 Strategy Method Design Pattern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		3.3 State Method Design Pattern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		</a:t>
            </a:r>
            <a:r>
              <a:rPr lang="en-GB" sz="1700">
                <a:solidFill>
                  <a:schemeClr val="dk1"/>
                </a:solidFill>
              </a:rPr>
              <a:t>3.4 Command Method Design Pattern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2" title="Adapter-class-diagram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88" y="971050"/>
            <a:ext cx="5890826" cy="32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idx="1" type="body"/>
          </p:nvPr>
        </p:nvSpPr>
        <p:spPr>
          <a:xfrm>
            <a:off x="311700" y="458100"/>
            <a:ext cx="8520600" cy="3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Use Cases: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Legacy System Integration</a:t>
            </a:r>
            <a:r>
              <a:rPr lang="en-GB">
                <a:solidFill>
                  <a:schemeClr val="dk1"/>
                </a:solidFill>
              </a:rPr>
              <a:t>: Adapting old systems to work with new ones.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Incompatible Interfaces</a:t>
            </a:r>
            <a:r>
              <a:rPr lang="en-GB">
                <a:solidFill>
                  <a:schemeClr val="dk1"/>
                </a:solidFill>
              </a:rPr>
              <a:t>: Enabling classes with different interfaces to communicate.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Third-Party Library Integration</a:t>
            </a:r>
            <a:r>
              <a:rPr lang="en-GB">
                <a:solidFill>
                  <a:schemeClr val="dk1"/>
                </a:solidFill>
              </a:rPr>
              <a:t>: Adapting external libraries to fit your system.</a:t>
            </a:r>
            <a:endParaRPr b="1" u="sng">
              <a:solidFill>
                <a:schemeClr val="dk1"/>
              </a:solidFill>
            </a:endParaRPr>
          </a:p>
        </p:txBody>
      </p:sp>
      <p:sp>
        <p:nvSpPr>
          <p:cNvPr id="249" name="Google Shape;24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/>
              <a:t>2.2 </a:t>
            </a:r>
            <a:r>
              <a:rPr b="1" lang="en-GB" u="sng"/>
              <a:t>Bridge Method Design Pattern:</a:t>
            </a:r>
            <a:endParaRPr b="1" u="sng"/>
          </a:p>
        </p:txBody>
      </p:sp>
      <p:sp>
        <p:nvSpPr>
          <p:cNvPr id="255" name="Google Shape;255;p44"/>
          <p:cNvSpPr txBox="1"/>
          <p:nvPr>
            <p:ph idx="1" type="body"/>
          </p:nvPr>
        </p:nvSpPr>
        <p:spPr>
          <a:xfrm>
            <a:off x="311700" y="1017725"/>
            <a:ext cx="8520600" cy="4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separates the abstraction from its implementation, enabling both to evolve independently and enhancing flexibility in the system.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Features:</a:t>
            </a:r>
            <a:endParaRPr b="1" sz="2100" u="sng">
              <a:solidFill>
                <a:schemeClr val="dk1"/>
              </a:solidFill>
            </a:endParaRPr>
          </a:p>
          <a:p>
            <a:pPr indent="-344956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32"/>
              <a:buChar char="●"/>
            </a:pPr>
            <a:r>
              <a:rPr b="1" lang="en-GB" sz="1832">
                <a:solidFill>
                  <a:schemeClr val="dk1"/>
                </a:solidFill>
              </a:rPr>
              <a:t>Decouples Abstraction and Implementation</a:t>
            </a:r>
            <a:r>
              <a:rPr lang="en-GB" sz="1832">
                <a:solidFill>
                  <a:schemeClr val="dk1"/>
                </a:solidFill>
              </a:rPr>
              <a:t>: Allows independent evolution of both, enhancing flexibility and scalability.</a:t>
            </a:r>
            <a:endParaRPr sz="1832">
              <a:solidFill>
                <a:schemeClr val="dk1"/>
              </a:solidFill>
            </a:endParaRPr>
          </a:p>
          <a:p>
            <a:pPr indent="-34495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2"/>
              <a:buChar char="●"/>
            </a:pPr>
            <a:r>
              <a:rPr b="1" lang="en-GB" sz="1832">
                <a:solidFill>
                  <a:schemeClr val="dk1"/>
                </a:solidFill>
              </a:rPr>
              <a:t>Promotes Reusability</a:t>
            </a:r>
            <a:r>
              <a:rPr lang="en-GB" sz="1832">
                <a:solidFill>
                  <a:schemeClr val="dk1"/>
                </a:solidFill>
              </a:rPr>
              <a:t>: Enables code reuse across different abstractions and implementations.</a:t>
            </a:r>
            <a:endParaRPr sz="1832">
              <a:solidFill>
                <a:schemeClr val="dk1"/>
              </a:solidFill>
            </a:endParaRPr>
          </a:p>
          <a:p>
            <a:pPr indent="-34495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2"/>
              <a:buChar char="●"/>
            </a:pPr>
            <a:r>
              <a:rPr b="1" lang="en-GB" sz="1832">
                <a:solidFill>
                  <a:schemeClr val="dk1"/>
                </a:solidFill>
              </a:rPr>
              <a:t>Reduces Complexity</a:t>
            </a:r>
            <a:r>
              <a:rPr lang="en-GB" sz="1832">
                <a:solidFill>
                  <a:schemeClr val="dk1"/>
                </a:solidFill>
              </a:rPr>
              <a:t>: Simplifies managing multiple variations of abstraction and implementation.</a:t>
            </a:r>
            <a:endParaRPr sz="183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  <p:sp>
        <p:nvSpPr>
          <p:cNvPr id="256" name="Google Shape;25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311700" y="424100"/>
            <a:ext cx="8520600" cy="4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chemeClr val="dk1"/>
                </a:solidFill>
              </a:rPr>
              <a:t>Components:</a:t>
            </a:r>
            <a:endParaRPr b="1" sz="28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Abstraction</a:t>
            </a:r>
            <a:r>
              <a:rPr lang="en-GB">
                <a:solidFill>
                  <a:schemeClr val="dk1"/>
                </a:solidFill>
              </a:rPr>
              <a:t>: Core element, holds a reference to the implementer.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Refined Abstraction</a:t>
            </a:r>
            <a:r>
              <a:rPr lang="en-GB">
                <a:solidFill>
                  <a:schemeClr val="dk1"/>
                </a:solidFill>
              </a:rPr>
              <a:t>: Extends the abstraction, hiding finer details.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Implementer</a:t>
            </a:r>
            <a:r>
              <a:rPr lang="en-GB">
                <a:solidFill>
                  <a:schemeClr val="dk1"/>
                </a:solidFill>
              </a:rPr>
              <a:t>: Defines the interface for implementation, which may differ from the abstraction.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Concrete Implementation</a:t>
            </a:r>
            <a:r>
              <a:rPr lang="en-GB">
                <a:solidFill>
                  <a:schemeClr val="dk1"/>
                </a:solidFill>
              </a:rPr>
              <a:t>: Provides the actual implementation for the implementer interface.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800" u="sng">
              <a:solidFill>
                <a:schemeClr val="dk1"/>
              </a:solidFill>
            </a:endParaRPr>
          </a:p>
        </p:txBody>
      </p:sp>
      <p:sp>
        <p:nvSpPr>
          <p:cNvPr id="262" name="Google Shape;26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6" title="class-diagram-bridge-metho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600" y="1053600"/>
            <a:ext cx="5140799" cy="30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idx="1" type="body"/>
          </p:nvPr>
        </p:nvSpPr>
        <p:spPr>
          <a:xfrm>
            <a:off x="311700" y="435425"/>
            <a:ext cx="8520600" cy="4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Use Cases: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Multiple Implementations</a:t>
            </a:r>
            <a:r>
              <a:rPr lang="en-GB">
                <a:solidFill>
                  <a:schemeClr val="dk1"/>
                </a:solidFill>
              </a:rPr>
              <a:t>: To vary implementations independently.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Complex Systems</a:t>
            </a:r>
            <a:r>
              <a:rPr lang="en-GB">
                <a:solidFill>
                  <a:schemeClr val="dk1"/>
                </a:solidFill>
              </a:rPr>
              <a:t>: To manage complex abstractions and implementations.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Cross-Platform Development</a:t>
            </a:r>
            <a:r>
              <a:rPr lang="en-GB">
                <a:solidFill>
                  <a:schemeClr val="dk1"/>
                </a:solidFill>
              </a:rPr>
              <a:t>: For apps that work across different platforms.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  <p:sp>
        <p:nvSpPr>
          <p:cNvPr id="274" name="Google Shape;27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/>
              <a:t>2.3 </a:t>
            </a:r>
            <a:r>
              <a:rPr b="1" lang="en-GB" u="sng"/>
              <a:t>Composite Method Design Pattern:</a:t>
            </a:r>
            <a:r>
              <a:rPr b="1" lang="en-GB"/>
              <a:t> </a:t>
            </a:r>
            <a:endParaRPr b="1"/>
          </a:p>
        </p:txBody>
      </p:sp>
      <p:sp>
        <p:nvSpPr>
          <p:cNvPr id="280" name="Google Shape;280;p48"/>
          <p:cNvSpPr txBox="1"/>
          <p:nvPr>
            <p:ph idx="1" type="body"/>
          </p:nvPr>
        </p:nvSpPr>
        <p:spPr>
          <a:xfrm>
            <a:off x="311700" y="1017725"/>
            <a:ext cx="85206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34486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615">
                <a:solidFill>
                  <a:schemeClr val="dk1"/>
                </a:solidFill>
              </a:rPr>
              <a:t>It  is a structural pattern that allows treating individual objects and compositions of objects uniformly in tree-like hierarchies.</a:t>
            </a:r>
            <a:endParaRPr sz="261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3030" u="sng">
                <a:solidFill>
                  <a:schemeClr val="dk1"/>
                </a:solidFill>
              </a:rPr>
              <a:t>Features:</a:t>
            </a:r>
            <a:endParaRPr b="1" sz="3030" u="sng">
              <a:solidFill>
                <a:schemeClr val="dk1"/>
              </a:solidFill>
            </a:endParaRPr>
          </a:p>
          <a:p>
            <a:pPr indent="-34194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2550">
                <a:solidFill>
                  <a:schemeClr val="dk1"/>
                </a:solidFill>
              </a:rPr>
              <a:t>Uniform Treatment</a:t>
            </a:r>
            <a:r>
              <a:rPr lang="en-GB" sz="2550">
                <a:solidFill>
                  <a:schemeClr val="dk1"/>
                </a:solidFill>
              </a:rPr>
              <a:t>: Common interface for individual and composite objects.</a:t>
            </a:r>
            <a:endParaRPr sz="2550">
              <a:solidFill>
                <a:schemeClr val="dk1"/>
              </a:solidFill>
            </a:endParaRPr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2550">
                <a:solidFill>
                  <a:schemeClr val="dk1"/>
                </a:solidFill>
              </a:rPr>
              <a:t>Tree Structure</a:t>
            </a:r>
            <a:r>
              <a:rPr lang="en-GB" sz="2550">
                <a:solidFill>
                  <a:schemeClr val="dk1"/>
                </a:solidFill>
              </a:rPr>
              <a:t>: Represents part-whole hierarchies.</a:t>
            </a:r>
            <a:endParaRPr sz="2550">
              <a:solidFill>
                <a:schemeClr val="dk1"/>
              </a:solidFill>
            </a:endParaRPr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2550">
                <a:solidFill>
                  <a:schemeClr val="dk1"/>
                </a:solidFill>
              </a:rPr>
              <a:t>Simplified Operations</a:t>
            </a:r>
            <a:r>
              <a:rPr lang="en-GB" sz="2550">
                <a:solidFill>
                  <a:schemeClr val="dk1"/>
                </a:solidFill>
              </a:rPr>
              <a:t>: Perform operations on all objects without distinction.</a:t>
            </a:r>
            <a:endParaRPr sz="2550">
              <a:solidFill>
                <a:schemeClr val="dk1"/>
              </a:solidFill>
            </a:endParaRPr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2550">
                <a:solidFill>
                  <a:schemeClr val="dk1"/>
                </a:solidFill>
              </a:rPr>
              <a:t>Flexibility</a:t>
            </a:r>
            <a:r>
              <a:rPr lang="en-GB" sz="2550">
                <a:solidFill>
                  <a:schemeClr val="dk1"/>
                </a:solidFill>
              </a:rPr>
              <a:t>: Easily add or remove components in the hierarchy.</a:t>
            </a:r>
            <a:endParaRPr sz="2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  <p:sp>
        <p:nvSpPr>
          <p:cNvPr id="281" name="Google Shape;28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>
            <p:ph idx="1" type="body"/>
          </p:nvPr>
        </p:nvSpPr>
        <p:spPr>
          <a:xfrm>
            <a:off x="311700" y="514800"/>
            <a:ext cx="8520600" cy="4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chemeClr val="dk1"/>
                </a:solidFill>
              </a:rPr>
              <a:t>Components:</a:t>
            </a:r>
            <a:endParaRPr b="1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Component</a:t>
            </a:r>
            <a:r>
              <a:rPr lang="en-GB">
                <a:solidFill>
                  <a:schemeClr val="dk1"/>
                </a:solidFill>
              </a:rPr>
              <a:t>: Common interface for all objects, defines shared methods.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Leaf</a:t>
            </a:r>
            <a:r>
              <a:rPr lang="en-GB">
                <a:solidFill>
                  <a:schemeClr val="dk1"/>
                </a:solidFill>
              </a:rPr>
              <a:t>: Individual object with no children, implements the Component interface.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Composite</a:t>
            </a:r>
            <a:r>
              <a:rPr lang="en-GB">
                <a:solidFill>
                  <a:schemeClr val="dk1"/>
                </a:solidFill>
              </a:rPr>
              <a:t>: Container for Leaf and other Composite objects, implements Component interface and manages children.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Client</a:t>
            </a:r>
            <a:r>
              <a:rPr lang="en-GB">
                <a:solidFill>
                  <a:schemeClr val="dk1"/>
                </a:solidFill>
              </a:rPr>
              <a:t>: Uses the Component interface to interact with Leaf and Composite objects uniformly.</a:t>
            </a:r>
            <a:endParaRPr b="1" u="sng">
              <a:solidFill>
                <a:schemeClr val="dk1"/>
              </a:solidFill>
            </a:endParaRPr>
          </a:p>
        </p:txBody>
      </p:sp>
      <p:sp>
        <p:nvSpPr>
          <p:cNvPr id="287" name="Google Shape;28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3" name="Google Shape;2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749" y="1022675"/>
            <a:ext cx="5514501" cy="30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1"/>
          <p:cNvSpPr txBox="1"/>
          <p:nvPr>
            <p:ph idx="1" type="body"/>
          </p:nvPr>
        </p:nvSpPr>
        <p:spPr>
          <a:xfrm>
            <a:off x="311700" y="526150"/>
            <a:ext cx="8520600" cy="4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Use Cases: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Nested Tree Structures</a:t>
            </a:r>
            <a:r>
              <a:rPr lang="en-GB">
                <a:solidFill>
                  <a:schemeClr val="dk1"/>
                </a:solidFill>
              </a:rPr>
              <a:t>: For hierarchical systems like organizational charts or file systems.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Document Structure</a:t>
            </a:r>
            <a:r>
              <a:rPr lang="en-GB">
                <a:solidFill>
                  <a:schemeClr val="dk1"/>
                </a:solidFill>
              </a:rPr>
              <a:t>: To manage paragraphs, sections, and documents in word processors.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Menu Systems</a:t>
            </a:r>
            <a:r>
              <a:rPr lang="en-GB">
                <a:solidFill>
                  <a:schemeClr val="dk1"/>
                </a:solidFill>
              </a:rPr>
              <a:t>: For handling menu items and submenus uniformly.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  <p:sp>
        <p:nvSpPr>
          <p:cNvPr id="299" name="Google Shape;29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437900"/>
            <a:ext cx="8520600" cy="41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3.5 Chain of Responsibility Method Design Pattern</a:t>
            </a:r>
            <a:endParaRPr sz="17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3.6 Template Method Design Pattern</a:t>
            </a:r>
            <a:endParaRPr sz="17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3.7 Interpreter Method Design Pattern</a:t>
            </a:r>
            <a:endParaRPr sz="17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3.8 Visitor Method Design Pattern</a:t>
            </a:r>
            <a:endParaRPr sz="17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3.9 Mediator Method Design Pattern</a:t>
            </a:r>
            <a:endParaRPr sz="17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3.10 Momento Method Design Pattern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200">
                <a:solidFill>
                  <a:schemeClr val="dk1"/>
                </a:solidFill>
              </a:rPr>
              <a:t>III. References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/>
              <a:t>2.4 </a:t>
            </a:r>
            <a:r>
              <a:rPr b="1" lang="en-GB" u="sng"/>
              <a:t>Decorator Method Design Pattern:</a:t>
            </a:r>
            <a:endParaRPr b="1" u="sng"/>
          </a:p>
        </p:txBody>
      </p:sp>
      <p:sp>
        <p:nvSpPr>
          <p:cNvPr id="305" name="Google Shape;305;p52"/>
          <p:cNvSpPr txBox="1"/>
          <p:nvPr>
            <p:ph idx="1" type="body"/>
          </p:nvPr>
        </p:nvSpPr>
        <p:spPr>
          <a:xfrm>
            <a:off x="311700" y="1017725"/>
            <a:ext cx="8520600" cy="3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is a structural pattern that adds behavior to objects dynamically without altering other objects of the same class.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Features: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flexible Behavior</a:t>
            </a:r>
            <a:r>
              <a:rPr lang="en-GB">
                <a:solidFill>
                  <a:schemeClr val="dk1"/>
                </a:solidFill>
              </a:rPr>
              <a:t>: Dynamically adds behavior without modifying the class.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Class Explosion</a:t>
            </a:r>
            <a:r>
              <a:rPr lang="en-GB">
                <a:solidFill>
                  <a:schemeClr val="dk1"/>
                </a:solidFill>
              </a:rPr>
              <a:t>: Avoids creating many subclasses.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Extensibility</a:t>
            </a:r>
            <a:r>
              <a:rPr lang="en-GB">
                <a:solidFill>
                  <a:schemeClr val="dk1"/>
                </a:solidFill>
              </a:rPr>
              <a:t>: Easily extends behavior with decorators.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  <p:sp>
        <p:nvSpPr>
          <p:cNvPr id="306" name="Google Shape;30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>
            <p:ph idx="1" type="body"/>
          </p:nvPr>
        </p:nvSpPr>
        <p:spPr>
          <a:xfrm>
            <a:off x="311700" y="492125"/>
            <a:ext cx="8520600" cy="4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chemeClr val="dk1"/>
                </a:solidFill>
              </a:rPr>
              <a:t>Components:</a:t>
            </a:r>
            <a:endParaRPr b="1" sz="28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Component Interface</a:t>
            </a:r>
            <a:r>
              <a:rPr lang="en-GB">
                <a:solidFill>
                  <a:schemeClr val="dk1"/>
                </a:solidFill>
              </a:rPr>
              <a:t>: Defines common operations for components and decorators.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Concrete Component</a:t>
            </a:r>
            <a:r>
              <a:rPr lang="en-GB">
                <a:solidFill>
                  <a:schemeClr val="dk1"/>
                </a:solidFill>
              </a:rPr>
              <a:t>: Basic object implementing the Component interface.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Decorator</a:t>
            </a:r>
            <a:r>
              <a:rPr lang="en-GB">
                <a:solidFill>
                  <a:schemeClr val="dk1"/>
                </a:solidFill>
              </a:rPr>
              <a:t>: Abstract class adding behavior to the component.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Concrete Decorator</a:t>
            </a:r>
            <a:r>
              <a:rPr lang="en-GB">
                <a:solidFill>
                  <a:schemeClr val="dk1"/>
                </a:solidFill>
              </a:rPr>
              <a:t>: Extends Decorator, adding specific functionalities.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800" u="sng">
              <a:solidFill>
                <a:schemeClr val="dk1"/>
              </a:solidFill>
            </a:endParaRPr>
          </a:p>
        </p:txBody>
      </p:sp>
      <p:sp>
        <p:nvSpPr>
          <p:cNvPr id="312" name="Google Shape;31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4" title="DecoratorPatternJSClassDiagram-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925" y="489562"/>
            <a:ext cx="5694152" cy="407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/>
          <p:nvPr>
            <p:ph idx="1" type="body"/>
          </p:nvPr>
        </p:nvSpPr>
        <p:spPr>
          <a:xfrm>
            <a:off x="311700" y="492125"/>
            <a:ext cx="8520600" cy="4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Use Cases: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GUIs</a:t>
            </a:r>
            <a:r>
              <a:rPr lang="en-GB">
                <a:solidFill>
                  <a:schemeClr val="dk1"/>
                </a:solidFill>
              </a:rPr>
              <a:t>: Add features like borders or tooltips dynamically.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Logging</a:t>
            </a:r>
            <a:r>
              <a:rPr lang="en-GB">
                <a:solidFill>
                  <a:schemeClr val="dk1"/>
                </a:solidFill>
              </a:rPr>
              <a:t>: Add logging functionality without modifying core logic.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Dynamic Behavior</a:t>
            </a:r>
            <a:r>
              <a:rPr lang="en-GB">
                <a:solidFill>
                  <a:schemeClr val="dk1"/>
                </a:solidFill>
              </a:rPr>
              <a:t>: Add logic like discounts or pricing.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Library Extension</a:t>
            </a:r>
            <a:r>
              <a:rPr lang="en-GB">
                <a:solidFill>
                  <a:schemeClr val="dk1"/>
                </a:solidFill>
              </a:rPr>
              <a:t>: Extend third-party libraries with custom features.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Feature Toggle</a:t>
            </a:r>
            <a:r>
              <a:rPr lang="en-GB">
                <a:solidFill>
                  <a:schemeClr val="dk1"/>
                </a:solidFill>
              </a:rPr>
              <a:t>: Enable/disable features based on conditions.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  <p:sp>
        <p:nvSpPr>
          <p:cNvPr id="324" name="Google Shape;32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/>
              <a:t>2.5 </a:t>
            </a:r>
            <a:r>
              <a:rPr b="1" lang="en-GB" u="sng"/>
              <a:t>Facade Method Design Pattern:</a:t>
            </a:r>
            <a:endParaRPr b="1" u="sng"/>
          </a:p>
        </p:txBody>
      </p:sp>
      <p:sp>
        <p:nvSpPr>
          <p:cNvPr id="330" name="Google Shape;330;p56"/>
          <p:cNvSpPr txBox="1"/>
          <p:nvPr>
            <p:ph idx="1" type="body"/>
          </p:nvPr>
        </p:nvSpPr>
        <p:spPr>
          <a:xfrm>
            <a:off x="311700" y="1073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simplifies interaction with a complex subsystem by providing a unified, high-level interface, hiding internal complexities.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Features: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Simplifies Interactions</a:t>
            </a:r>
            <a:r>
              <a:rPr lang="en-GB">
                <a:solidFill>
                  <a:schemeClr val="dk1"/>
                </a:solidFill>
              </a:rPr>
              <a:t>: Hides complexities of subsystems.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Reduces Coupling</a:t>
            </a:r>
            <a:r>
              <a:rPr lang="en-GB">
                <a:solidFill>
                  <a:schemeClr val="dk1"/>
                </a:solidFill>
              </a:rPr>
              <a:t>: Minimizes dependencies between client and subsystem.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Improves Maintainability</a:t>
            </a:r>
            <a:r>
              <a:rPr lang="en-GB">
                <a:solidFill>
                  <a:schemeClr val="dk1"/>
                </a:solidFill>
              </a:rPr>
              <a:t>: Centralizes access for easier updates.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  <p:sp>
        <p:nvSpPr>
          <p:cNvPr id="331" name="Google Shape;33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>
            <p:ph idx="1" type="body"/>
          </p:nvPr>
        </p:nvSpPr>
        <p:spPr>
          <a:xfrm>
            <a:off x="311700" y="431400"/>
            <a:ext cx="8520600" cy="4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chemeClr val="dk1"/>
                </a:solidFill>
              </a:rPr>
              <a:t>Components:</a:t>
            </a:r>
            <a:endParaRPr b="1" sz="28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Facade</a:t>
            </a:r>
            <a:r>
              <a:rPr lang="en-GB">
                <a:solidFill>
                  <a:schemeClr val="dk1"/>
                </a:solidFill>
              </a:rPr>
              <a:t>: Central interface coordinating subsystem classes and delegating client requests.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Subsystem Classes</a:t>
            </a:r>
            <a:r>
              <a:rPr lang="en-GB">
                <a:solidFill>
                  <a:schemeClr val="dk1"/>
                </a:solidFill>
              </a:rPr>
              <a:t>: Implement actual functionality, unaware of the facade.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Client</a:t>
            </a:r>
            <a:r>
              <a:rPr lang="en-GB">
                <a:solidFill>
                  <a:schemeClr val="dk1"/>
                </a:solidFill>
              </a:rPr>
              <a:t>: The client is the external entity that interacts with the system via the facade.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7" name="Google Shape;33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3" name="Google Shape;3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75" y="872200"/>
            <a:ext cx="5294449" cy="33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9"/>
          <p:cNvSpPr txBox="1"/>
          <p:nvPr>
            <p:ph idx="1" type="body"/>
          </p:nvPr>
        </p:nvSpPr>
        <p:spPr>
          <a:xfrm>
            <a:off x="311700" y="730250"/>
            <a:ext cx="8520600" cy="3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Use Cases: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Simplify Complex Systems</a:t>
            </a:r>
            <a:r>
              <a:rPr lang="en-GB">
                <a:solidFill>
                  <a:schemeClr val="dk1"/>
                </a:solidFill>
              </a:rPr>
              <a:t>: Unified interface for managing multiple subsystems.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Promote Loose Coupling</a:t>
            </a:r>
            <a:r>
              <a:rPr lang="en-GB">
                <a:solidFill>
                  <a:schemeClr val="dk1"/>
                </a:solidFill>
              </a:rPr>
              <a:t>: Reduces client dependency on subsystems.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  <p:sp>
        <p:nvSpPr>
          <p:cNvPr id="349" name="Google Shape;34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/>
              <a:t>2.6 </a:t>
            </a:r>
            <a:r>
              <a:rPr b="1" lang="en-GB" u="sng"/>
              <a:t>Proxy Method Design Pattern:</a:t>
            </a:r>
            <a:endParaRPr b="1" u="sng"/>
          </a:p>
        </p:txBody>
      </p:sp>
      <p:sp>
        <p:nvSpPr>
          <p:cNvPr id="355" name="Google Shape;355;p60"/>
          <p:cNvSpPr txBox="1"/>
          <p:nvPr>
            <p:ph idx="1" type="body"/>
          </p:nvPr>
        </p:nvSpPr>
        <p:spPr>
          <a:xfrm>
            <a:off x="311700" y="1072900"/>
            <a:ext cx="8520600" cy="42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provides an object that acts as a placeholder to control access to another object, handling tasks like security, caching, or lazy initialization.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Features: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Expensive Object Creation</a:t>
            </a:r>
            <a:r>
              <a:rPr lang="en-GB">
                <a:solidFill>
                  <a:schemeClr val="dk1"/>
                </a:solidFill>
              </a:rPr>
              <a:t>: Delays object instantiation to optimize resource usage.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Uncontrolled Access</a:t>
            </a:r>
            <a:r>
              <a:rPr lang="en-GB">
                <a:solidFill>
                  <a:schemeClr val="dk1"/>
                </a:solidFill>
              </a:rPr>
              <a:t>: Adds a layer to enforce security or permission checks.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Redundant Computations</a:t>
            </a:r>
            <a:r>
              <a:rPr lang="en-GB">
                <a:solidFill>
                  <a:schemeClr val="dk1"/>
                </a:solidFill>
              </a:rPr>
              <a:t>: Reduces repetitive tasks by caching results.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u="sng">
              <a:solidFill>
                <a:schemeClr val="dk1"/>
              </a:solidFill>
            </a:endParaRPr>
          </a:p>
        </p:txBody>
      </p:sp>
      <p:sp>
        <p:nvSpPr>
          <p:cNvPr id="356" name="Google Shape;35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 txBox="1"/>
          <p:nvPr>
            <p:ph idx="1" type="body"/>
          </p:nvPr>
        </p:nvSpPr>
        <p:spPr>
          <a:xfrm>
            <a:off x="311700" y="469450"/>
            <a:ext cx="8520600" cy="4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chemeClr val="dk1"/>
                </a:solidFill>
              </a:rPr>
              <a:t>Components:</a:t>
            </a:r>
            <a:endParaRPr b="1" sz="28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RealSubject</a:t>
            </a:r>
            <a:r>
              <a:rPr lang="en-GB">
                <a:solidFill>
                  <a:schemeClr val="dk1"/>
                </a:solidFill>
              </a:rPr>
              <a:t>: Implements business logic and actual resource.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Proxy</a:t>
            </a:r>
            <a:r>
              <a:rPr lang="en-GB">
                <a:solidFill>
                  <a:schemeClr val="dk1"/>
                </a:solidFill>
              </a:rPr>
              <a:t>: Controls access to the RealSubject, adding extra functionality like lazy loading or security.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Client</a:t>
            </a:r>
            <a:r>
              <a:rPr lang="en-GB">
                <a:solidFill>
                  <a:schemeClr val="dk1"/>
                </a:solidFill>
              </a:rPr>
              <a:t>: The entity that interacts with the Proxy or RealSubject.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800" u="sng">
              <a:solidFill>
                <a:schemeClr val="dk1"/>
              </a:solidFill>
            </a:endParaRPr>
          </a:p>
        </p:txBody>
      </p:sp>
      <p:sp>
        <p:nvSpPr>
          <p:cNvPr id="362" name="Google Shape;36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/>
              <a:t>I. </a:t>
            </a:r>
            <a:r>
              <a:rPr b="1" lang="en-GB" sz="2820" u="sng"/>
              <a:t>Introduction:</a:t>
            </a:r>
            <a:endParaRPr b="1" sz="2820" u="sng"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Software Design Pattern is a reusable solution to a common problem in software development.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u="sng">
                <a:solidFill>
                  <a:schemeClr val="dk1"/>
                </a:solidFill>
              </a:rPr>
              <a:t>Key Characteristics of Design Patterns:</a:t>
            </a:r>
            <a:endParaRPr b="1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Reusability</a:t>
            </a:r>
            <a:r>
              <a:rPr lang="en-GB">
                <a:solidFill>
                  <a:schemeClr val="dk1"/>
                </a:solidFill>
              </a:rPr>
              <a:t>: Can be applied across different projects.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Standardization</a:t>
            </a:r>
            <a:r>
              <a:rPr lang="en-GB">
                <a:solidFill>
                  <a:schemeClr val="dk1"/>
                </a:solidFill>
              </a:rPr>
              <a:t>: Provides a common language for developers.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Efficiency</a:t>
            </a:r>
            <a:r>
              <a:rPr lang="en-GB">
                <a:solidFill>
                  <a:schemeClr val="dk1"/>
                </a:solidFill>
              </a:rPr>
              <a:t>: Speeds up development by reusing proven solutions.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Flexibility</a:t>
            </a:r>
            <a:r>
              <a:rPr lang="en-GB">
                <a:solidFill>
                  <a:schemeClr val="dk1"/>
                </a:solidFill>
              </a:rPr>
              <a:t>: Adaptable to various scenarios and needs.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62" title="Proxy-method-Solu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200" y="1213537"/>
            <a:ext cx="5991598" cy="27164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3"/>
          <p:cNvSpPr txBox="1"/>
          <p:nvPr>
            <p:ph idx="1" type="body"/>
          </p:nvPr>
        </p:nvSpPr>
        <p:spPr>
          <a:xfrm>
            <a:off x="311700" y="469450"/>
            <a:ext cx="8520600" cy="4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Use Cases: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Lazy Loading</a:t>
            </a:r>
            <a:r>
              <a:rPr lang="en-GB">
                <a:solidFill>
                  <a:schemeClr val="dk1"/>
                </a:solidFill>
              </a:rPr>
              <a:t>: Delays object creation to improve performance.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Access Control</a:t>
            </a:r>
            <a:r>
              <a:rPr lang="en-GB">
                <a:solidFill>
                  <a:schemeClr val="dk1"/>
                </a:solidFill>
              </a:rPr>
              <a:t>: Enforces security and permission checks.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Caching</a:t>
            </a:r>
            <a:r>
              <a:rPr lang="en-GB">
                <a:solidFill>
                  <a:schemeClr val="dk1"/>
                </a:solidFill>
              </a:rPr>
              <a:t>: Stores results to optimize performance.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Distributed Systems</a:t>
            </a:r>
            <a:r>
              <a:rPr lang="en-GB">
                <a:solidFill>
                  <a:schemeClr val="dk1"/>
                </a:solidFill>
              </a:rPr>
              <a:t>: Simplifies remote communication between clients and objects.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  <p:sp>
        <p:nvSpPr>
          <p:cNvPr id="374" name="Google Shape;37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/>
              <a:t>2.7 </a:t>
            </a:r>
            <a:r>
              <a:rPr b="1" lang="en-GB" sz="2700" u="sng"/>
              <a:t>Flyweight Method Design Pattern:</a:t>
            </a:r>
            <a:endParaRPr b="1" sz="2700" u="sng"/>
          </a:p>
        </p:txBody>
      </p:sp>
      <p:sp>
        <p:nvSpPr>
          <p:cNvPr id="380" name="Google Shape;380;p64"/>
          <p:cNvSpPr txBox="1"/>
          <p:nvPr>
            <p:ph idx="1" type="body"/>
          </p:nvPr>
        </p:nvSpPr>
        <p:spPr>
          <a:xfrm>
            <a:off x="311700" y="1017725"/>
            <a:ext cx="8520600" cy="3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reduces memory usage by sharing common data across objects, reusing them instead of creating duplicates.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Features: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Optimized Memory &amp; Performance</a:t>
            </a:r>
            <a:r>
              <a:rPr lang="en-GB">
                <a:solidFill>
                  <a:schemeClr val="dk1"/>
                </a:solidFill>
              </a:rPr>
              <a:t>: Reduces memory use and boosts performance by sharing common data.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Efficient Object Handling</a:t>
            </a:r>
            <a:r>
              <a:rPr lang="en-GB">
                <a:solidFill>
                  <a:schemeClr val="dk1"/>
                </a:solidFill>
              </a:rPr>
              <a:t>: Reuses objects in large systems.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1" name="Google Shape;38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5"/>
          <p:cNvSpPr txBox="1"/>
          <p:nvPr>
            <p:ph idx="1" type="body"/>
          </p:nvPr>
        </p:nvSpPr>
        <p:spPr>
          <a:xfrm>
            <a:off x="311700" y="514800"/>
            <a:ext cx="8520600" cy="4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chemeClr val="dk1"/>
                </a:solidFill>
              </a:rPr>
              <a:t>Components:</a:t>
            </a:r>
            <a:endParaRPr b="1" sz="28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Flyweight Interface/Class</a:t>
            </a:r>
            <a:r>
              <a:rPr lang="en-GB">
                <a:solidFill>
                  <a:schemeClr val="dk1"/>
                </a:solidFill>
              </a:rPr>
              <a:t>: Defines shared behavior for flyweight objects.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Concrete Flyweight</a:t>
            </a:r>
            <a:r>
              <a:rPr lang="en-GB">
                <a:solidFill>
                  <a:schemeClr val="dk1"/>
                </a:solidFill>
              </a:rPr>
              <a:t>: Implements the interface, stores and manipulates intrinsic state.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Flyweight Factory</a:t>
            </a:r>
            <a:r>
              <a:rPr lang="en-GB">
                <a:solidFill>
                  <a:schemeClr val="dk1"/>
                </a:solidFill>
              </a:rPr>
              <a:t>: Manages the pool of shared objects and ensures reusability.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Client</a:t>
            </a:r>
            <a:r>
              <a:rPr lang="en-GB">
                <a:solidFill>
                  <a:schemeClr val="dk1"/>
                </a:solidFill>
              </a:rPr>
              <a:t>: Uses flyweight objects and provides extrinsic state as needed.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800" u="sng">
              <a:solidFill>
                <a:schemeClr val="dk1"/>
              </a:solidFill>
            </a:endParaRPr>
          </a:p>
        </p:txBody>
      </p:sp>
      <p:sp>
        <p:nvSpPr>
          <p:cNvPr id="387" name="Google Shape;38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66" title="fl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750" y="1305176"/>
            <a:ext cx="5402501" cy="253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/>
          <p:nvPr>
            <p:ph idx="1" type="body"/>
          </p:nvPr>
        </p:nvSpPr>
        <p:spPr>
          <a:xfrm>
            <a:off x="311700" y="458100"/>
            <a:ext cx="8520600" cy="4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Use Cases: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Numerous Similar Objects</a:t>
            </a:r>
            <a:r>
              <a:rPr lang="en-GB">
                <a:solidFill>
                  <a:schemeClr val="dk1"/>
                </a:solidFill>
              </a:rPr>
              <a:t>: For objects with shared attributes (e.g., UI elements).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Memory Optimization</a:t>
            </a:r>
            <a:r>
              <a:rPr lang="en-GB">
                <a:solidFill>
                  <a:schemeClr val="dk1"/>
                </a:solidFill>
              </a:rPr>
              <a:t>: Reduces RAM usage by sharing common data.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Improved Performance</a:t>
            </a:r>
            <a:r>
              <a:rPr lang="en-GB">
                <a:solidFill>
                  <a:schemeClr val="dk1"/>
                </a:solidFill>
              </a:rPr>
              <a:t>: Minimizes object creation overhead.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Cost Reduction</a:t>
            </a:r>
            <a:r>
              <a:rPr lang="en-GB">
                <a:solidFill>
                  <a:schemeClr val="dk1"/>
                </a:solidFill>
              </a:rPr>
              <a:t>: Saves space and reduces project costs.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  <p:sp>
        <p:nvSpPr>
          <p:cNvPr id="399" name="Google Shape;39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3. </a:t>
            </a:r>
            <a:r>
              <a:rPr b="1" lang="en-GB" u="sng"/>
              <a:t>Behavioral Design Patterns:</a:t>
            </a:r>
            <a:endParaRPr b="1" u="sng"/>
          </a:p>
        </p:txBody>
      </p:sp>
      <p:sp>
        <p:nvSpPr>
          <p:cNvPr id="405" name="Google Shape;405;p68"/>
          <p:cNvSpPr txBox="1"/>
          <p:nvPr>
            <p:ph idx="1" type="body"/>
          </p:nvPr>
        </p:nvSpPr>
        <p:spPr>
          <a:xfrm>
            <a:off x="311700" y="1071750"/>
            <a:ext cx="8520600" cy="39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focus on object communication and interactions, defining how objects collaborate and share responsibilities, simplifying complex control flow in a system.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Types:</a:t>
            </a:r>
            <a:endParaRPr b="1" sz="2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06" name="Google Shape;406;p68" title="behavioral-design-patterns-n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074" y="2358800"/>
            <a:ext cx="5435899" cy="2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3.1 </a:t>
            </a:r>
            <a:r>
              <a:rPr b="1" lang="en-GB" u="sng"/>
              <a:t>Observer Method Design Pattern:</a:t>
            </a:r>
            <a:r>
              <a:rPr b="1" lang="en-GB"/>
              <a:t> </a:t>
            </a:r>
            <a:endParaRPr b="1"/>
          </a:p>
        </p:txBody>
      </p:sp>
      <p:sp>
        <p:nvSpPr>
          <p:cNvPr id="412" name="Google Shape;412;p69"/>
          <p:cNvSpPr txBox="1"/>
          <p:nvPr>
            <p:ph idx="1" type="body"/>
          </p:nvPr>
        </p:nvSpPr>
        <p:spPr>
          <a:xfrm>
            <a:off x="311700" y="1017725"/>
            <a:ext cx="85206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4480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152">
                <a:solidFill>
                  <a:schemeClr val="dk1"/>
                </a:solidFill>
              </a:rPr>
              <a:t>It notifies dependent objects (observers) of state changes in a subject, either automatically or manually.</a:t>
            </a:r>
            <a:endParaRPr sz="215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50" u="sng">
                <a:solidFill>
                  <a:schemeClr val="dk1"/>
                </a:solidFill>
              </a:rPr>
              <a:t>Features:</a:t>
            </a:r>
            <a:endParaRPr b="1" sz="2450" u="sng">
              <a:solidFill>
                <a:schemeClr val="dk1"/>
              </a:solidFill>
            </a:endParaRPr>
          </a:p>
          <a:p>
            <a:pPr indent="-34194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2100">
                <a:solidFill>
                  <a:schemeClr val="dk1"/>
                </a:solidFill>
              </a:rPr>
              <a:t>Real-time Updates</a:t>
            </a:r>
            <a:r>
              <a:rPr lang="en-GB" sz="2100">
                <a:solidFill>
                  <a:schemeClr val="dk1"/>
                </a:solidFill>
              </a:rPr>
              <a:t>: Observers get updates immediately when the subject's state changes.</a:t>
            </a:r>
            <a:endParaRPr sz="2100">
              <a:solidFill>
                <a:schemeClr val="dk1"/>
              </a:solidFill>
            </a:endParaRPr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2100">
                <a:solidFill>
                  <a:schemeClr val="dk1"/>
                </a:solidFill>
              </a:rPr>
              <a:t>Loose Coupling</a:t>
            </a:r>
            <a:r>
              <a:rPr lang="en-GB" sz="2100">
                <a:solidFill>
                  <a:schemeClr val="dk1"/>
                </a:solidFill>
              </a:rPr>
              <a:t>: Subjects and observers are loosely coupled, allowing independent changes.</a:t>
            </a:r>
            <a:endParaRPr sz="2100">
              <a:solidFill>
                <a:schemeClr val="dk1"/>
              </a:solidFill>
            </a:endParaRPr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2100">
                <a:solidFill>
                  <a:schemeClr val="dk1"/>
                </a:solidFill>
              </a:rPr>
              <a:t>One-to-Many Dependency</a:t>
            </a:r>
            <a:r>
              <a:rPr lang="en-GB" sz="2100">
                <a:solidFill>
                  <a:schemeClr val="dk1"/>
                </a:solidFill>
              </a:rPr>
              <a:t>: One subject can have multiple observers.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0"/>
          <p:cNvSpPr txBox="1"/>
          <p:nvPr>
            <p:ph idx="1" type="body"/>
          </p:nvPr>
        </p:nvSpPr>
        <p:spPr>
          <a:xfrm>
            <a:off x="311700" y="509650"/>
            <a:ext cx="8520600" cy="4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chemeClr val="dk1"/>
                </a:solidFill>
              </a:rPr>
              <a:t>Components:</a:t>
            </a:r>
            <a:endParaRPr b="1" sz="28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Subject</a:t>
            </a:r>
            <a:r>
              <a:rPr lang="en-GB">
                <a:solidFill>
                  <a:schemeClr val="dk1"/>
                </a:solidFill>
              </a:rPr>
              <a:t>: Maintains state and notifies observers of changes.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ConcreteSubject</a:t>
            </a:r>
            <a:r>
              <a:rPr lang="en-GB">
                <a:solidFill>
                  <a:schemeClr val="dk1"/>
                </a:solidFill>
              </a:rPr>
              <a:t>: The actual implementation of the subject that holds state and sends notifications.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Observer</a:t>
            </a:r>
            <a:r>
              <a:rPr lang="en-GB">
                <a:solidFill>
                  <a:schemeClr val="dk1"/>
                </a:solidFill>
              </a:rPr>
              <a:t>: Defines the update interface for receiving notifications.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ConcreteObserver</a:t>
            </a:r>
            <a:r>
              <a:rPr lang="en-GB">
                <a:solidFill>
                  <a:schemeClr val="dk1"/>
                </a:solidFill>
              </a:rPr>
              <a:t>: Implements the update method to respond to notifications from the subject.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8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1" title="ObserverPatternExampl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000" y="1105613"/>
            <a:ext cx="6205998" cy="29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/>
              <a:t>II. </a:t>
            </a:r>
            <a:r>
              <a:rPr b="1" lang="en-GB" u="sng"/>
              <a:t>Types of Software Design Patterns:</a:t>
            </a:r>
            <a:endParaRPr b="1" u="sng"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Creational Patterns</a:t>
            </a:r>
            <a:r>
              <a:rPr lang="en-GB">
                <a:solidFill>
                  <a:schemeClr val="dk1"/>
                </a:solidFill>
              </a:rPr>
              <a:t>:</a:t>
            </a:r>
            <a:r>
              <a:rPr b="1" lang="en-GB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Focus on object creation mechanisms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Structural Patterns</a:t>
            </a:r>
            <a:r>
              <a:rPr lang="en-GB">
                <a:solidFill>
                  <a:schemeClr val="dk1"/>
                </a:solidFill>
              </a:rPr>
              <a:t>:  focus on how classes and objects are composed to form larger structures.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Behavioral Patterns</a:t>
            </a:r>
            <a:r>
              <a:rPr lang="en-GB">
                <a:solidFill>
                  <a:schemeClr val="dk1"/>
                </a:solidFill>
              </a:rPr>
              <a:t>: Focus on how objects interact and communicate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2"/>
          <p:cNvSpPr txBox="1"/>
          <p:nvPr>
            <p:ph idx="1" type="body"/>
          </p:nvPr>
        </p:nvSpPr>
        <p:spPr>
          <a:xfrm>
            <a:off x="311700" y="415700"/>
            <a:ext cx="8520600" cy="4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Use Cases: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Real-Time Data</a:t>
            </a:r>
            <a:r>
              <a:rPr lang="en-GB">
                <a:solidFill>
                  <a:schemeClr val="dk1"/>
                </a:solidFill>
              </a:rPr>
              <a:t>: Applications like stock markets or weather stations.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Notification Systems</a:t>
            </a:r>
            <a:r>
              <a:rPr lang="en-GB">
                <a:solidFill>
                  <a:schemeClr val="dk1"/>
                </a:solidFill>
              </a:rPr>
              <a:t>: Email or messaging platforms notifying users.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/>
              <a:t>3.2 </a:t>
            </a:r>
            <a:r>
              <a:rPr b="1" lang="en-GB" u="sng"/>
              <a:t>Strategy Method Design Pattern:</a:t>
            </a:r>
            <a:endParaRPr b="1" u="sng"/>
          </a:p>
        </p:txBody>
      </p:sp>
      <p:sp>
        <p:nvSpPr>
          <p:cNvPr id="433" name="Google Shape;433;p73"/>
          <p:cNvSpPr txBox="1"/>
          <p:nvPr>
            <p:ph idx="1" type="body"/>
          </p:nvPr>
        </p:nvSpPr>
        <p:spPr>
          <a:xfrm>
            <a:off x="311700" y="1070275"/>
            <a:ext cx="8520600" cy="4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allows selecting an algorithm or behavior at runtime, making it interchangeable without changing the client code.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Features: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Runtime Flexibility</a:t>
            </a:r>
            <a:r>
              <a:rPr lang="en-GB">
                <a:solidFill>
                  <a:schemeClr val="dk1"/>
                </a:solidFill>
              </a:rPr>
              <a:t>: Allows dynamic switching of algorithms at runtime.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Decoupling</a:t>
            </a:r>
            <a:r>
              <a:rPr lang="en-GB">
                <a:solidFill>
                  <a:schemeClr val="dk1"/>
                </a:solidFill>
              </a:rPr>
              <a:t>: Separates behavior (action) from the context, allowing independent modification.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Interchangeability</a:t>
            </a:r>
            <a:r>
              <a:rPr lang="en-GB">
                <a:solidFill>
                  <a:schemeClr val="dk1"/>
                </a:solidFill>
              </a:rPr>
              <a:t>: Strategies can be easily swapped without changing the client code.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4"/>
          <p:cNvSpPr txBox="1"/>
          <p:nvPr>
            <p:ph idx="1" type="body"/>
          </p:nvPr>
        </p:nvSpPr>
        <p:spPr>
          <a:xfrm>
            <a:off x="311700" y="486175"/>
            <a:ext cx="8520600" cy="4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chemeClr val="dk1"/>
                </a:solidFill>
              </a:rPr>
              <a:t>Components:</a:t>
            </a:r>
            <a:endParaRPr b="1" sz="28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Context</a:t>
            </a:r>
            <a:r>
              <a:rPr lang="en-GB">
                <a:solidFill>
                  <a:schemeClr val="dk1"/>
                </a:solidFill>
              </a:rPr>
              <a:t>: It manages the strategy and represent the system itself.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Strategy Interface</a:t>
            </a:r>
            <a:r>
              <a:rPr lang="en-GB">
                <a:solidFill>
                  <a:schemeClr val="dk1"/>
                </a:solidFill>
              </a:rPr>
              <a:t>: Defines a common method all strategies must follow.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Concrete Strategies</a:t>
            </a:r>
            <a:r>
              <a:rPr lang="en-GB">
                <a:solidFill>
                  <a:schemeClr val="dk1"/>
                </a:solidFill>
              </a:rPr>
              <a:t>: Actual implementations of the strategy interface.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Client</a:t>
            </a:r>
            <a:r>
              <a:rPr lang="en-GB">
                <a:solidFill>
                  <a:schemeClr val="dk1"/>
                </a:solidFill>
              </a:rPr>
              <a:t>: Chooses and sets the strategy for the context.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500" y="1096800"/>
            <a:ext cx="7483000" cy="27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6"/>
          <p:cNvSpPr txBox="1"/>
          <p:nvPr>
            <p:ph idx="1" type="body"/>
          </p:nvPr>
        </p:nvSpPr>
        <p:spPr>
          <a:xfrm>
            <a:off x="311700" y="486175"/>
            <a:ext cx="8520600" cy="4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Use Cases: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Payment Systems</a:t>
            </a:r>
            <a:r>
              <a:rPr lang="en-GB">
                <a:solidFill>
                  <a:schemeClr val="dk1"/>
                </a:solidFill>
              </a:rPr>
              <a:t>: Dynamically switch between payment methods (e.g., Credit Card, PayPal).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Sorting Algorithms</a:t>
            </a:r>
            <a:r>
              <a:rPr lang="en-GB">
                <a:solidFill>
                  <a:schemeClr val="dk1"/>
                </a:solidFill>
              </a:rPr>
              <a:t>: Choose sorting methods (e.g., Quick Sort, Merge Sort) at runtime.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Routing Algorithms</a:t>
            </a:r>
            <a:r>
              <a:rPr lang="en-GB">
                <a:solidFill>
                  <a:schemeClr val="dk1"/>
                </a:solidFill>
              </a:rPr>
              <a:t>: Select different navigation strategies (e.g., fastest, shortest path).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11"/>
              <a:t>3.3 </a:t>
            </a:r>
            <a:r>
              <a:rPr b="1" lang="en-GB" sz="2811" u="sng"/>
              <a:t>State Method Design Pattern:</a:t>
            </a:r>
            <a:endParaRPr b="1" sz="2811" u="sng"/>
          </a:p>
        </p:txBody>
      </p:sp>
      <p:sp>
        <p:nvSpPr>
          <p:cNvPr id="454" name="Google Shape;454;p77"/>
          <p:cNvSpPr txBox="1"/>
          <p:nvPr>
            <p:ph idx="1" type="body"/>
          </p:nvPr>
        </p:nvSpPr>
        <p:spPr>
          <a:xfrm>
            <a:off x="311700" y="1076450"/>
            <a:ext cx="8520600" cy="3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lets an object change its behavior (action) based on its current state by using different classes for each state.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Features: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State-specific behavior</a:t>
            </a:r>
            <a:r>
              <a:rPr lang="en-GB">
                <a:solidFill>
                  <a:schemeClr val="dk1"/>
                </a:solidFill>
              </a:rPr>
              <a:t>: Behavior changes based on the object's state.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Encapsulation</a:t>
            </a:r>
            <a:r>
              <a:rPr lang="en-GB">
                <a:solidFill>
                  <a:schemeClr val="dk1"/>
                </a:solidFill>
              </a:rPr>
              <a:t>: States are managed by separate classes, making code easier to manage.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Flexible and scalable</a:t>
            </a:r>
            <a:r>
              <a:rPr lang="en-GB">
                <a:solidFill>
                  <a:schemeClr val="dk1"/>
                </a:solidFill>
              </a:rPr>
              <a:t>: New states can be added without modifying existing code.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/>
          <p:nvPr>
            <p:ph idx="1" type="body"/>
          </p:nvPr>
        </p:nvSpPr>
        <p:spPr>
          <a:xfrm>
            <a:off x="311700" y="486175"/>
            <a:ext cx="8520600" cy="4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chemeClr val="dk1"/>
                </a:solidFill>
              </a:rPr>
              <a:t>Components:</a:t>
            </a:r>
            <a:endParaRPr b="1" sz="28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State Interface</a:t>
            </a:r>
            <a:r>
              <a:rPr lang="en-GB">
                <a:solidFill>
                  <a:schemeClr val="dk1"/>
                </a:solidFill>
              </a:rPr>
              <a:t>: Defines a method to change the state.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Concrete States</a:t>
            </a:r>
            <a:r>
              <a:rPr lang="en-GB">
                <a:solidFill>
                  <a:schemeClr val="dk1"/>
                </a:solidFill>
              </a:rPr>
              <a:t>: Implement state-specific behaviors (Green, Yellow, Red).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Context</a:t>
            </a:r>
            <a:r>
              <a:rPr lang="en-GB">
                <a:solidFill>
                  <a:schemeClr val="dk1"/>
                </a:solidFill>
              </a:rPr>
              <a:t>: It manages the states and represent the system itself.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8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750" y="1190750"/>
            <a:ext cx="7412501" cy="25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0"/>
          <p:cNvSpPr txBox="1"/>
          <p:nvPr>
            <p:ph idx="1" type="body"/>
          </p:nvPr>
        </p:nvSpPr>
        <p:spPr>
          <a:xfrm>
            <a:off x="311700" y="427450"/>
            <a:ext cx="8520600" cy="41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Use Cases: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Dynamic behavior change</a:t>
            </a:r>
            <a:r>
              <a:rPr lang="en-GB">
                <a:solidFill>
                  <a:schemeClr val="dk1"/>
                </a:solidFill>
              </a:rPr>
              <a:t>: Systems where an object's behavior changes based on its internal state.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Simplified state management</a:t>
            </a:r>
            <a:r>
              <a:rPr lang="en-GB">
                <a:solidFill>
                  <a:schemeClr val="dk1"/>
                </a:solidFill>
              </a:rPr>
              <a:t>: When an object can be in multiple states, and each state requires specific behavior.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Scalable state transitions</a:t>
            </a:r>
            <a:r>
              <a:rPr lang="en-GB">
                <a:solidFill>
                  <a:schemeClr val="dk1"/>
                </a:solidFill>
              </a:rPr>
              <a:t>: Systems that need to add more states or transitions without altering the existing codebase.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11"/>
              <a:t>3.4 </a:t>
            </a:r>
            <a:r>
              <a:rPr b="1" lang="en-GB" sz="2811" u="sng"/>
              <a:t>Command Method Design Pattern:</a:t>
            </a:r>
            <a:endParaRPr b="1" sz="2811" u="sng"/>
          </a:p>
        </p:txBody>
      </p:sp>
      <p:sp>
        <p:nvSpPr>
          <p:cNvPr id="475" name="Google Shape;475;p81"/>
          <p:cNvSpPr txBox="1"/>
          <p:nvPr>
            <p:ph idx="1" type="body"/>
          </p:nvPr>
        </p:nvSpPr>
        <p:spPr>
          <a:xfrm>
            <a:off x="311700" y="1076425"/>
            <a:ext cx="8520600" cy="39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encapsulates requests as objects to support queuing, logging, undo, and decoupling the sender from the receiver.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Features:</a:t>
            </a:r>
            <a:endParaRPr b="1" sz="2100" u="sng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GB" sz="1900">
                <a:solidFill>
                  <a:schemeClr val="dk1"/>
                </a:solidFill>
              </a:rPr>
              <a:t>Encapsulation</a:t>
            </a:r>
            <a:r>
              <a:rPr lang="en-GB" sz="1900">
                <a:solidFill>
                  <a:schemeClr val="dk1"/>
                </a:solidFill>
              </a:rPr>
              <a:t>: Encapsulates a request as an object.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GB" sz="1900">
                <a:solidFill>
                  <a:schemeClr val="dk1"/>
                </a:solidFill>
              </a:rPr>
              <a:t>Decoupling</a:t>
            </a:r>
            <a:r>
              <a:rPr lang="en-GB" sz="1900">
                <a:solidFill>
                  <a:schemeClr val="dk1"/>
                </a:solidFill>
              </a:rPr>
              <a:t>: Decouples sender (Invoker) from receiver (Executor).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GB" sz="1900">
                <a:solidFill>
                  <a:schemeClr val="dk1"/>
                </a:solidFill>
              </a:rPr>
              <a:t>Flexibility</a:t>
            </a:r>
            <a:r>
              <a:rPr lang="en-GB" sz="1900">
                <a:solidFill>
                  <a:schemeClr val="dk1"/>
                </a:solidFill>
              </a:rPr>
              <a:t>: Allows dynamic changes to requests at runtime.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28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AutoNum type="arabicPeriod"/>
            </a:pPr>
            <a:r>
              <a:rPr b="1" lang="en-GB" u="sng"/>
              <a:t>Creational Design Patterns:</a:t>
            </a:r>
            <a:endParaRPr b="1" u="sng"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25405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Deal with object creation mechanisms, abstracting the instantiation process to make systems more flexible and independent of how objects are created.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5" name="Google Shape;95;p19" title="Creational-Design-Patterns.jpg"/>
          <p:cNvPicPr preferRelativeResize="0"/>
          <p:nvPr/>
        </p:nvPicPr>
        <p:blipFill rotWithShape="1">
          <a:blip r:embed="rId3">
            <a:alphaModFix/>
          </a:blip>
          <a:srcRect b="9846" l="6777" r="5318" t="5199"/>
          <a:stretch/>
        </p:blipFill>
        <p:spPr>
          <a:xfrm>
            <a:off x="1389375" y="2194450"/>
            <a:ext cx="5973325" cy="2085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254050" y="1769550"/>
            <a:ext cx="1847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Types:</a:t>
            </a:r>
            <a:endParaRPr b="1" sz="2100" u="sng">
              <a:solidFill>
                <a:schemeClr val="dk1"/>
              </a:solidFill>
            </a:endParaRPr>
          </a:p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2"/>
          <p:cNvSpPr txBox="1"/>
          <p:nvPr>
            <p:ph idx="1" type="body"/>
          </p:nvPr>
        </p:nvSpPr>
        <p:spPr>
          <a:xfrm>
            <a:off x="311700" y="427450"/>
            <a:ext cx="8520600" cy="46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 u="sng">
                <a:solidFill>
                  <a:schemeClr val="dk1"/>
                </a:solidFill>
              </a:rPr>
              <a:t>Components:</a:t>
            </a:r>
            <a:endParaRPr b="1" sz="30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Command</a:t>
            </a:r>
            <a:r>
              <a:rPr lang="en-GB">
                <a:solidFill>
                  <a:schemeClr val="dk1"/>
                </a:solidFill>
              </a:rPr>
              <a:t>: A blueprint defining the action to be performed and a way to undo it.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Concrete Command</a:t>
            </a:r>
            <a:r>
              <a:rPr lang="en-GB">
                <a:solidFill>
                  <a:schemeClr val="dk1"/>
                </a:solidFill>
              </a:rPr>
              <a:t>: Specific implementation of an action, often linked to the object performing it.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Receiver</a:t>
            </a:r>
            <a:r>
              <a:rPr lang="en-GB">
                <a:solidFill>
                  <a:schemeClr val="dk1"/>
                </a:solidFill>
              </a:rPr>
              <a:t>: The entity that carries out the actual work or task when a command is executed.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Invoker</a:t>
            </a:r>
            <a:r>
              <a:rPr lang="en-GB">
                <a:solidFill>
                  <a:schemeClr val="dk1"/>
                </a:solidFill>
              </a:rPr>
              <a:t>: The handler or manager that triggers the execution of commands and may store them for future use (e.g., undo/redo).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Client</a:t>
            </a:r>
            <a:r>
              <a:rPr lang="en-GB">
                <a:solidFill>
                  <a:schemeClr val="dk1"/>
                </a:solidFill>
              </a:rPr>
              <a:t>: The originator that decides the actions, creates the commands, and connects them to the invoker.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8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83" title="CommandPatternExampledrawio-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800" y="1133424"/>
            <a:ext cx="6188401" cy="287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4"/>
          <p:cNvSpPr txBox="1"/>
          <p:nvPr>
            <p:ph idx="1" type="body"/>
          </p:nvPr>
        </p:nvSpPr>
        <p:spPr>
          <a:xfrm>
            <a:off x="311700" y="462675"/>
            <a:ext cx="8520600" cy="41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Use Cases: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Decoupling Invoker and Receiver</a:t>
            </a:r>
            <a:r>
              <a:rPr lang="en-GB">
                <a:solidFill>
                  <a:schemeClr val="dk1"/>
                </a:solidFill>
              </a:rPr>
              <a:t>: Reduces dependency between the requestor and the executor of actions.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Undo/Redo Functionality</a:t>
            </a:r>
            <a:r>
              <a:rPr lang="en-GB">
                <a:solidFill>
                  <a:schemeClr val="dk1"/>
                </a:solidFill>
              </a:rPr>
              <a:t>: Simplifies the management of undo/redo actions.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Command Queuing</a:t>
            </a:r>
            <a:r>
              <a:rPr lang="en-GB">
                <a:solidFill>
                  <a:schemeClr val="dk1"/>
                </a:solidFill>
              </a:rPr>
              <a:t>: Supports queuing commands for deferred execution or scheduling.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/>
              <a:t>3.5 </a:t>
            </a:r>
            <a:r>
              <a:rPr b="1" lang="en-GB" u="sng"/>
              <a:t>Chain of Responsibility Design Pattern:</a:t>
            </a:r>
            <a:endParaRPr b="1" u="sng"/>
          </a:p>
        </p:txBody>
      </p:sp>
      <p:sp>
        <p:nvSpPr>
          <p:cNvPr id="496" name="Google Shape;496;p85"/>
          <p:cNvSpPr txBox="1"/>
          <p:nvPr>
            <p:ph idx="1" type="body"/>
          </p:nvPr>
        </p:nvSpPr>
        <p:spPr>
          <a:xfrm>
            <a:off x="311700" y="1082000"/>
            <a:ext cx="85206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is a behavioral pattern where multiple handlers process a request, passing it along the chain until one handles 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00" u="sng">
                <a:solidFill>
                  <a:schemeClr val="dk1"/>
                </a:solidFill>
              </a:rPr>
              <a:t>Features:</a:t>
            </a:r>
            <a:endParaRPr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Chain of Handlers</a:t>
            </a:r>
            <a:r>
              <a:rPr lang="en-GB">
                <a:solidFill>
                  <a:schemeClr val="dk1"/>
                </a:solidFill>
              </a:rPr>
              <a:t>: Requests pass through a chain of handlers for processing.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Flexible Processing</a:t>
            </a:r>
            <a:r>
              <a:rPr lang="en-GB">
                <a:solidFill>
                  <a:schemeClr val="dk1"/>
                </a:solidFill>
              </a:rPr>
              <a:t>: Handlers can be added or removed dynamically.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6"/>
          <p:cNvSpPr txBox="1"/>
          <p:nvPr>
            <p:ph idx="1" type="body"/>
          </p:nvPr>
        </p:nvSpPr>
        <p:spPr>
          <a:xfrm>
            <a:off x="311700" y="486175"/>
            <a:ext cx="8520600" cy="4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chemeClr val="dk1"/>
                </a:solidFill>
              </a:rPr>
              <a:t>Components:</a:t>
            </a:r>
            <a:endParaRPr b="1" sz="28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Handler</a:t>
            </a:r>
            <a:r>
              <a:rPr lang="en-GB">
                <a:solidFill>
                  <a:schemeClr val="dk1"/>
                </a:solidFill>
              </a:rPr>
              <a:t>: Defines the request handling interface.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ConcreteHandler</a:t>
            </a:r>
            <a:r>
              <a:rPr lang="en-GB">
                <a:solidFill>
                  <a:schemeClr val="dk1"/>
                </a:solidFill>
              </a:rPr>
              <a:t>: Implements specific request handling.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Client</a:t>
            </a:r>
            <a:r>
              <a:rPr lang="en-GB">
                <a:solidFill>
                  <a:schemeClr val="dk1"/>
                </a:solidFill>
              </a:rPr>
              <a:t>: Initiates the request and starts the chain.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8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900" y="999088"/>
            <a:ext cx="6696199" cy="31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8"/>
          <p:cNvSpPr txBox="1"/>
          <p:nvPr>
            <p:ph idx="1" type="body"/>
          </p:nvPr>
        </p:nvSpPr>
        <p:spPr>
          <a:xfrm>
            <a:off x="311700" y="486175"/>
            <a:ext cx="8520600" cy="4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Use Cases: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Logging Systems</a:t>
            </a:r>
            <a:r>
              <a:rPr lang="en-GB">
                <a:solidFill>
                  <a:schemeClr val="dk1"/>
                </a:solidFill>
              </a:rPr>
              <a:t>: Efficiently handling different log levels.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Event Handling</a:t>
            </a:r>
            <a:r>
              <a:rPr lang="en-GB">
                <a:solidFill>
                  <a:schemeClr val="dk1"/>
                </a:solidFill>
              </a:rPr>
              <a:t>: Managing user inputs or system events.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Middleware in Web Servers</a:t>
            </a:r>
            <a:r>
              <a:rPr lang="en-GB">
                <a:solidFill>
                  <a:schemeClr val="dk1"/>
                </a:solidFill>
              </a:rPr>
              <a:t>: Processing HTTP requests through filters.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Workflow Management</a:t>
            </a:r>
            <a:r>
              <a:rPr lang="en-GB">
                <a:solidFill>
                  <a:schemeClr val="dk1"/>
                </a:solidFill>
              </a:rPr>
              <a:t>: Passing tasks through multiple stages.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/>
              <a:t>3.6 </a:t>
            </a:r>
            <a:r>
              <a:rPr b="1" lang="en-GB" u="sng"/>
              <a:t>Template Method Design Pattern:</a:t>
            </a:r>
            <a:endParaRPr b="1" u="sng"/>
          </a:p>
        </p:txBody>
      </p:sp>
      <p:sp>
        <p:nvSpPr>
          <p:cNvPr id="517" name="Google Shape;517;p89"/>
          <p:cNvSpPr txBox="1"/>
          <p:nvPr>
            <p:ph idx="1" type="body"/>
          </p:nvPr>
        </p:nvSpPr>
        <p:spPr>
          <a:xfrm>
            <a:off x="311700" y="1070275"/>
            <a:ext cx="8520600" cy="3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defines the structure of an algorithm in a base class, letting subclasses override specific steps without changing the overall structure.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Features: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Algorithm Skeleton</a:t>
            </a:r>
            <a:r>
              <a:rPr lang="en-GB">
                <a:solidFill>
                  <a:schemeClr val="dk1"/>
                </a:solidFill>
              </a:rPr>
              <a:t>: Defines the overall structure of the algorithm, with certain steps left to subclasses.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Extensibility</a:t>
            </a:r>
            <a:r>
              <a:rPr lang="en-GB">
                <a:solidFill>
                  <a:schemeClr val="dk1"/>
                </a:solidFill>
              </a:rPr>
              <a:t>: Subclasses can override specific steps without modifying the whole algorithm.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Code Reusability</a:t>
            </a:r>
            <a:r>
              <a:rPr lang="en-GB">
                <a:solidFill>
                  <a:schemeClr val="dk1"/>
                </a:solidFill>
              </a:rPr>
              <a:t>: Common steps are implemented in the base class, promoting reuse.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0"/>
          <p:cNvSpPr txBox="1"/>
          <p:nvPr>
            <p:ph idx="1" type="body"/>
          </p:nvPr>
        </p:nvSpPr>
        <p:spPr>
          <a:xfrm>
            <a:off x="311700" y="439200"/>
            <a:ext cx="8520600" cy="4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chemeClr val="dk1"/>
                </a:solidFill>
              </a:rPr>
              <a:t>Components:</a:t>
            </a:r>
            <a:endParaRPr b="1" sz="28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Abstract Class</a:t>
            </a:r>
            <a:r>
              <a:rPr lang="en-GB">
                <a:solidFill>
                  <a:schemeClr val="dk1"/>
                </a:solidFill>
              </a:rPr>
              <a:t>: Defines the skeleton of the algorithm (steps for data processing).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Concrete Class</a:t>
            </a:r>
            <a:r>
              <a:rPr lang="en-GB">
                <a:solidFill>
                  <a:schemeClr val="dk1"/>
                </a:solidFill>
              </a:rPr>
              <a:t>: Implements the specific details of the steps (e.g., reading, transforming, and saving data).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Template Method</a:t>
            </a:r>
            <a:r>
              <a:rPr lang="en-GB">
                <a:solidFill>
                  <a:schemeClr val="dk1"/>
                </a:solidFill>
              </a:rPr>
              <a:t>: The high-level method in the abstract class that calls the concrete methods in a predefined order.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8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275" y="901325"/>
            <a:ext cx="6731451" cy="33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/>
              <a:t>1.1 </a:t>
            </a:r>
            <a:r>
              <a:rPr b="1" lang="en-GB" sz="2820" u="sng"/>
              <a:t>Singleton Method Design Pattern:</a:t>
            </a:r>
            <a:endParaRPr b="1" sz="2820" u="sng"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ensures a class only has one instance, provides a </a:t>
            </a:r>
            <a:r>
              <a:rPr lang="en-GB">
                <a:solidFill>
                  <a:schemeClr val="dk1"/>
                </a:solidFill>
              </a:rPr>
              <a:t>global</a:t>
            </a:r>
            <a:r>
              <a:rPr lang="en-GB">
                <a:solidFill>
                  <a:schemeClr val="dk1"/>
                </a:solidFill>
              </a:rPr>
              <a:t> point of access.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Features: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Single Instance Guarantee:</a:t>
            </a:r>
            <a:r>
              <a:rPr lang="en-GB">
                <a:solidFill>
                  <a:schemeClr val="dk1"/>
                </a:solidFill>
              </a:rPr>
              <a:t> Prevents multiple instances, saving memory and ensuring consistency.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Global Access:</a:t>
            </a:r>
            <a:r>
              <a:rPr lang="en-GB">
                <a:solidFill>
                  <a:schemeClr val="dk1"/>
                </a:solidFill>
              </a:rPr>
              <a:t> Provides a single, unified access point for shared resources.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State Consistency:</a:t>
            </a:r>
            <a:r>
              <a:rPr lang="en-GB">
                <a:solidFill>
                  <a:schemeClr val="dk1"/>
                </a:solidFill>
              </a:rPr>
              <a:t> Ensures the same instance is used throughout, avoiding conflicting states.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Thread Safety:</a:t>
            </a:r>
            <a:r>
              <a:rPr lang="en-GB">
                <a:solidFill>
                  <a:schemeClr val="dk1"/>
                </a:solidFill>
              </a:rPr>
              <a:t> Prevents race conditions in multithreaded environments.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2"/>
          <p:cNvSpPr txBox="1"/>
          <p:nvPr>
            <p:ph idx="1" type="body"/>
          </p:nvPr>
        </p:nvSpPr>
        <p:spPr>
          <a:xfrm>
            <a:off x="311700" y="403975"/>
            <a:ext cx="8520600" cy="41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Use Cases: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Workflow Systems</a:t>
            </a:r>
            <a:r>
              <a:rPr lang="en-GB">
                <a:solidFill>
                  <a:schemeClr val="dk1"/>
                </a:solidFill>
              </a:rPr>
              <a:t>: In systems with predefined workflows (e.g., order processing), where certain steps are common, but others may vary.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Document Generation</a:t>
            </a:r>
            <a:r>
              <a:rPr lang="en-GB">
                <a:solidFill>
                  <a:schemeClr val="dk1"/>
                </a:solidFill>
              </a:rPr>
              <a:t>: In generating reports or documents with similar structure but customizable content (e.g., invoices, contracts).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Data Processing Pipelines (ETL)</a:t>
            </a:r>
            <a:r>
              <a:rPr lang="en-GB">
                <a:solidFill>
                  <a:schemeClr val="dk1"/>
                </a:solidFill>
              </a:rPr>
              <a:t>: Common structure for validation, transformation, and loading; different logic for each data type.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11"/>
              <a:t>3.7 </a:t>
            </a:r>
            <a:r>
              <a:rPr b="1" lang="en-GB" sz="2811" u="sng"/>
              <a:t>Interpreter Method Design Pattern:</a:t>
            </a:r>
            <a:endParaRPr b="1" sz="2811" u="sng"/>
          </a:p>
        </p:txBody>
      </p:sp>
      <p:sp>
        <p:nvSpPr>
          <p:cNvPr id="538" name="Google Shape;538;p93"/>
          <p:cNvSpPr txBox="1"/>
          <p:nvPr>
            <p:ph idx="1" type="body"/>
          </p:nvPr>
        </p:nvSpPr>
        <p:spPr>
          <a:xfrm>
            <a:off x="264725" y="1093775"/>
            <a:ext cx="8520600" cy="3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defines a language's grammar and interprets sentences, enabling flexible evaluation and modification of expressions.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Features: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Recursive Evaluation</a:t>
            </a:r>
            <a:r>
              <a:rPr lang="en-GB">
                <a:solidFill>
                  <a:schemeClr val="dk1"/>
                </a:solidFill>
              </a:rPr>
              <a:t>: Evaluates complex expressions recursively based on grammar rules.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Extensibility</a:t>
            </a:r>
            <a:r>
              <a:rPr lang="en-GB">
                <a:solidFill>
                  <a:schemeClr val="dk1"/>
                </a:solidFill>
              </a:rPr>
              <a:t>: Easily extendable by adding new expression classes or rules.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Structured Representation</a:t>
            </a:r>
            <a:r>
              <a:rPr lang="en-GB">
                <a:solidFill>
                  <a:schemeClr val="dk1"/>
                </a:solidFill>
              </a:rPr>
              <a:t>: Organizes expressions into a clear and structured format (e.g., Abstract Syntax Tree).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4"/>
          <p:cNvSpPr txBox="1"/>
          <p:nvPr>
            <p:ph idx="1" type="body"/>
          </p:nvPr>
        </p:nvSpPr>
        <p:spPr>
          <a:xfrm>
            <a:off x="311700" y="462675"/>
            <a:ext cx="8520600" cy="41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chemeClr val="dk1"/>
                </a:solidFill>
              </a:rPr>
              <a:t>Components:</a:t>
            </a:r>
            <a:endParaRPr b="1" sz="28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Abstract Expression</a:t>
            </a:r>
            <a:r>
              <a:rPr lang="en-GB">
                <a:solidFill>
                  <a:schemeClr val="dk1"/>
                </a:solidFill>
              </a:rPr>
              <a:t>: Defines an interface for interpreting an expression.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Terminal Expressions</a:t>
            </a:r>
            <a:r>
              <a:rPr lang="en-GB">
                <a:solidFill>
                  <a:schemeClr val="dk1"/>
                </a:solidFill>
              </a:rPr>
              <a:t>: Represents values (like numbers in an expression).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Non-Terminal Expressions</a:t>
            </a:r>
            <a:r>
              <a:rPr lang="en-GB">
                <a:solidFill>
                  <a:schemeClr val="dk1"/>
                </a:solidFill>
              </a:rPr>
              <a:t>: Represents operators (like addition, multiplication, etc.).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Context</a:t>
            </a:r>
            <a:r>
              <a:rPr lang="en-GB">
                <a:solidFill>
                  <a:schemeClr val="dk1"/>
                </a:solidFill>
              </a:rPr>
              <a:t>: Holds any additional information needed for interpretation.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95" title="InterpreterDesignPatternClassDiagram-(2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924" y="882588"/>
            <a:ext cx="6746148" cy="337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6"/>
          <p:cNvSpPr txBox="1"/>
          <p:nvPr>
            <p:ph idx="1" type="body"/>
          </p:nvPr>
        </p:nvSpPr>
        <p:spPr>
          <a:xfrm>
            <a:off x="311700" y="486175"/>
            <a:ext cx="8520600" cy="4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Use Cases: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Mathematical Expression Evaluator</a:t>
            </a:r>
            <a:r>
              <a:rPr lang="en-GB">
                <a:solidFill>
                  <a:schemeClr val="dk1"/>
                </a:solidFill>
              </a:rPr>
              <a:t>: Evaluating expressions like "3 + 5 * (2 - 8)".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SQL Query Processor</a:t>
            </a:r>
            <a:r>
              <a:rPr lang="en-GB">
                <a:solidFill>
                  <a:schemeClr val="dk1"/>
                </a:solidFill>
              </a:rPr>
              <a:t>: Parsing and executing SQL queries.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Pattern Matching</a:t>
            </a:r>
            <a:r>
              <a:rPr lang="en-GB">
                <a:solidFill>
                  <a:schemeClr val="dk1"/>
                </a:solidFill>
              </a:rPr>
              <a:t>: Matching complex patterns in text (e.g., regular expressions).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11"/>
              <a:t>3.8 </a:t>
            </a:r>
            <a:r>
              <a:rPr b="1" lang="en-GB" sz="2811" u="sng"/>
              <a:t>Visitor Method Design Pattern:</a:t>
            </a:r>
            <a:endParaRPr b="1" sz="2811" u="sng"/>
          </a:p>
        </p:txBody>
      </p:sp>
      <p:sp>
        <p:nvSpPr>
          <p:cNvPr id="559" name="Google Shape;559;p97"/>
          <p:cNvSpPr txBox="1"/>
          <p:nvPr>
            <p:ph idx="1" type="body"/>
          </p:nvPr>
        </p:nvSpPr>
        <p:spPr>
          <a:xfrm>
            <a:off x="311700" y="1070275"/>
            <a:ext cx="8520600" cy="3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allows adding new operations to existing object structures without modifying their classes, by using a separate visitor class.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Features: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Separation of Concerns</a:t>
            </a:r>
            <a:r>
              <a:rPr lang="en-GB">
                <a:solidFill>
                  <a:schemeClr val="dk1"/>
                </a:solidFill>
              </a:rPr>
              <a:t>: Adds operations without changing object structures.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Extensibility</a:t>
            </a:r>
            <a:r>
              <a:rPr lang="en-GB">
                <a:solidFill>
                  <a:schemeClr val="dk1"/>
                </a:solidFill>
              </a:rPr>
              <a:t>: Easily add new operations by creating new visitors.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Centralized Operations</a:t>
            </a:r>
            <a:r>
              <a:rPr lang="en-GB">
                <a:solidFill>
                  <a:schemeClr val="dk1"/>
                </a:solidFill>
              </a:rPr>
              <a:t>: Keeps all operations in one place (visitor) for easier management.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8"/>
          <p:cNvSpPr txBox="1"/>
          <p:nvPr>
            <p:ph idx="1" type="body"/>
          </p:nvPr>
        </p:nvSpPr>
        <p:spPr>
          <a:xfrm>
            <a:off x="311700" y="412648"/>
            <a:ext cx="8520600" cy="43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chemeClr val="dk1"/>
                </a:solidFill>
              </a:rPr>
              <a:t>Components:</a:t>
            </a:r>
            <a:endParaRPr b="1" sz="28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Visitor Interface</a:t>
            </a:r>
            <a:r>
              <a:rPr lang="en-GB">
                <a:solidFill>
                  <a:schemeClr val="dk1"/>
                </a:solidFill>
              </a:rPr>
              <a:t>: Declares operations for all item types.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Concrete Visitors</a:t>
            </a:r>
            <a:r>
              <a:rPr lang="en-GB">
                <a:solidFill>
                  <a:schemeClr val="dk1"/>
                </a:solidFill>
              </a:rPr>
              <a:t>: Implements specific operations like calculating totals or applying discounts.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Element Interface</a:t>
            </a:r>
            <a:r>
              <a:rPr lang="en-GB">
                <a:solidFill>
                  <a:schemeClr val="dk1"/>
                </a:solidFill>
              </a:rPr>
              <a:t>: Declares the accept method to allow visitors to operate on items.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Concrete Elements</a:t>
            </a:r>
            <a:r>
              <a:rPr lang="en-GB">
                <a:solidFill>
                  <a:schemeClr val="dk1"/>
                </a:solidFill>
              </a:rPr>
              <a:t>: Represents different item types (e.g., books, electronics).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300" y="1095775"/>
            <a:ext cx="6367399" cy="30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00"/>
          <p:cNvSpPr txBox="1"/>
          <p:nvPr>
            <p:ph idx="1" type="body"/>
          </p:nvPr>
        </p:nvSpPr>
        <p:spPr>
          <a:xfrm>
            <a:off x="311700" y="450925"/>
            <a:ext cx="8520600" cy="45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Use Cases: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Applying Operations Without Modifying Classes: </a:t>
            </a:r>
            <a:r>
              <a:rPr lang="en-GB">
                <a:solidFill>
                  <a:schemeClr val="dk1"/>
                </a:solidFill>
              </a:rPr>
              <a:t>Allows adding new behaviors to existing objects without changing their implementation.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Processing Complex Data Structures: </a:t>
            </a:r>
            <a:r>
              <a:rPr lang="en-GB">
                <a:solidFill>
                  <a:schemeClr val="dk1"/>
                </a:solidFill>
              </a:rPr>
              <a:t>Facilitates operations on hierarchical or complex data structures (trees, graphs) without modifying the underlying structures.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11"/>
              <a:t>3.9 </a:t>
            </a:r>
            <a:r>
              <a:rPr b="1" lang="en-GB" sz="2811" u="sng"/>
              <a:t>Mediator Method Design Pattern:</a:t>
            </a:r>
            <a:endParaRPr b="1" sz="2811" u="sng"/>
          </a:p>
        </p:txBody>
      </p:sp>
      <p:sp>
        <p:nvSpPr>
          <p:cNvPr id="580" name="Google Shape;580;p101"/>
          <p:cNvSpPr txBox="1"/>
          <p:nvPr>
            <p:ph idx="1" type="body"/>
          </p:nvPr>
        </p:nvSpPr>
        <p:spPr>
          <a:xfrm>
            <a:off x="311700" y="1093749"/>
            <a:ext cx="8520600" cy="3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centralizes communication between objects, reducing direct dependencies and promoting loose coupling.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Features: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Centralized Communication</a:t>
            </a:r>
            <a:r>
              <a:rPr lang="en-GB">
                <a:solidFill>
                  <a:schemeClr val="dk1"/>
                </a:solidFill>
              </a:rPr>
              <a:t>: Simplifies interactions and reduces dependencies between objects.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Scalability</a:t>
            </a:r>
            <a:r>
              <a:rPr lang="en-GB">
                <a:solidFill>
                  <a:schemeClr val="dk1"/>
                </a:solidFill>
              </a:rPr>
              <a:t>: Enables easy addition or modification of components without impacting others.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Improved Maintenance</a:t>
            </a:r>
            <a:r>
              <a:rPr lang="en-GB">
                <a:solidFill>
                  <a:schemeClr val="dk1"/>
                </a:solidFill>
              </a:rPr>
              <a:t>: Centralized logic enhances readability and maintainability.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975" y="1465975"/>
            <a:ext cx="6112051" cy="22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02"/>
          <p:cNvSpPr txBox="1"/>
          <p:nvPr>
            <p:ph idx="1" type="body"/>
          </p:nvPr>
        </p:nvSpPr>
        <p:spPr>
          <a:xfrm>
            <a:off x="311700" y="474432"/>
            <a:ext cx="8520600" cy="4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chemeClr val="dk1"/>
                </a:solidFill>
              </a:rPr>
              <a:t>Components: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Mediator Interface</a:t>
            </a:r>
            <a:r>
              <a:rPr lang="en-GB">
                <a:solidFill>
                  <a:schemeClr val="dk1"/>
                </a:solidFill>
              </a:rPr>
              <a:t>: Defines the contract for communication between objects.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Concrete Mediator</a:t>
            </a:r>
            <a:r>
              <a:rPr lang="en-GB">
                <a:solidFill>
                  <a:schemeClr val="dk1"/>
                </a:solidFill>
              </a:rPr>
              <a:t>: Implements the communication logic, coordinating interactions.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Colleagues</a:t>
            </a:r>
            <a:r>
              <a:rPr lang="en-GB">
                <a:solidFill>
                  <a:schemeClr val="dk1"/>
                </a:solidFill>
              </a:rPr>
              <a:t>: Abstract base class for objects that interact through the mediator.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Concrete Colleagues</a:t>
            </a:r>
            <a:r>
              <a:rPr lang="en-GB">
                <a:solidFill>
                  <a:schemeClr val="dk1"/>
                </a:solidFill>
              </a:rPr>
              <a:t>: Specific implementations of Colleagues that communicate via the mediator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103" title="MediatorPatternClassDiagram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849" y="932338"/>
            <a:ext cx="6030298" cy="327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4"/>
          <p:cNvSpPr txBox="1"/>
          <p:nvPr>
            <p:ph idx="1" type="body"/>
          </p:nvPr>
        </p:nvSpPr>
        <p:spPr>
          <a:xfrm>
            <a:off x="311700" y="486175"/>
            <a:ext cx="8520600" cy="4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Use Cases: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Managing User Interface Components: </a:t>
            </a:r>
            <a:r>
              <a:rPr lang="en-GB">
                <a:solidFill>
                  <a:schemeClr val="dk1"/>
                </a:solidFill>
              </a:rPr>
              <a:t>Coordinates interactions between UI elements like forms, buttons, or dialog boxes to reduce dependencies.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Centralized Coordination in Distributed Systems: </a:t>
            </a:r>
            <a:r>
              <a:rPr lang="en-GB">
                <a:solidFill>
                  <a:schemeClr val="dk1"/>
                </a:solidFill>
              </a:rPr>
              <a:t>Manages inter-service communication and state in distributed architectures (e.g., microservices or message brokers).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11"/>
              <a:t>3.10 </a:t>
            </a:r>
            <a:r>
              <a:rPr b="1" lang="en-GB" sz="2811" u="sng"/>
              <a:t>Momento Method Design Pattern:</a:t>
            </a:r>
            <a:endParaRPr b="1" sz="2811" u="sng"/>
          </a:p>
        </p:txBody>
      </p:sp>
      <p:sp>
        <p:nvSpPr>
          <p:cNvPr id="601" name="Google Shape;601;p105"/>
          <p:cNvSpPr txBox="1"/>
          <p:nvPr>
            <p:ph idx="1" type="body"/>
          </p:nvPr>
        </p:nvSpPr>
        <p:spPr>
          <a:xfrm>
            <a:off x="311700" y="1093750"/>
            <a:ext cx="8520600" cy="41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2550">
                <a:solidFill>
                  <a:schemeClr val="dk1"/>
                </a:solidFill>
              </a:rPr>
              <a:t>It lets an object store its state without exposing its structure, allowing it to be restored later.</a:t>
            </a:r>
            <a:endParaRPr sz="2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3000" u="sng">
                <a:solidFill>
                  <a:schemeClr val="dk1"/>
                </a:solidFill>
              </a:rPr>
              <a:t>Features:</a:t>
            </a:r>
            <a:endParaRPr b="1" sz="3000" u="sng">
              <a:solidFill>
                <a:schemeClr val="dk1"/>
              </a:solidFill>
            </a:endParaRPr>
          </a:p>
          <a:p>
            <a:pPr indent="-34194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2550">
                <a:solidFill>
                  <a:schemeClr val="dk1"/>
                </a:solidFill>
              </a:rPr>
              <a:t>Undo Functionality</a:t>
            </a:r>
            <a:r>
              <a:rPr lang="en-GB" sz="2550">
                <a:solidFill>
                  <a:schemeClr val="dk1"/>
                </a:solidFill>
              </a:rPr>
              <a:t>: Supports the ability to undo changes in an object.</a:t>
            </a:r>
            <a:endParaRPr sz="2550">
              <a:solidFill>
                <a:schemeClr val="dk1"/>
              </a:solidFill>
            </a:endParaRPr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2550">
                <a:solidFill>
                  <a:schemeClr val="dk1"/>
                </a:solidFill>
              </a:rPr>
              <a:t>Encapsulation</a:t>
            </a:r>
            <a:r>
              <a:rPr lang="en-GB" sz="2550">
                <a:solidFill>
                  <a:schemeClr val="dk1"/>
                </a:solidFill>
              </a:rPr>
              <a:t>: Preserves the internal state of an object without exposing it.</a:t>
            </a:r>
            <a:endParaRPr sz="2550">
              <a:solidFill>
                <a:schemeClr val="dk1"/>
              </a:solidFill>
            </a:endParaRPr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2550">
                <a:solidFill>
                  <a:schemeClr val="dk1"/>
                </a:solidFill>
              </a:rPr>
              <a:t>Separation of Concerns</a:t>
            </a:r>
            <a:r>
              <a:rPr lang="en-GB" sz="2550">
                <a:solidFill>
                  <a:schemeClr val="dk1"/>
                </a:solidFill>
              </a:rPr>
              <a:t>: Keeps state management separate from the object’s behavior.</a:t>
            </a:r>
            <a:endParaRPr sz="2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6"/>
          <p:cNvSpPr txBox="1"/>
          <p:nvPr>
            <p:ph idx="1" type="body"/>
          </p:nvPr>
        </p:nvSpPr>
        <p:spPr>
          <a:xfrm>
            <a:off x="311700" y="462671"/>
            <a:ext cx="8520600" cy="40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chemeClr val="dk1"/>
                </a:solidFill>
              </a:rPr>
              <a:t>Components:</a:t>
            </a:r>
            <a:endParaRPr b="1" sz="28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Memento</a:t>
            </a:r>
            <a:r>
              <a:rPr lang="en-GB">
                <a:solidFill>
                  <a:schemeClr val="dk1"/>
                </a:solidFill>
              </a:rPr>
              <a:t>: Stores the object's state.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Originator</a:t>
            </a:r>
            <a:r>
              <a:rPr lang="en-GB">
                <a:solidFill>
                  <a:schemeClr val="dk1"/>
                </a:solidFill>
              </a:rPr>
              <a:t>: The object whose state is to be saved or restored.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Caretaker</a:t>
            </a:r>
            <a:r>
              <a:rPr lang="en-GB">
                <a:solidFill>
                  <a:schemeClr val="dk1"/>
                </a:solidFill>
              </a:rPr>
              <a:t>: Manages and keeps track of the mementos, but doesn't alter them.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8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107" title="moment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786" y="867036"/>
            <a:ext cx="6066427" cy="340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8"/>
          <p:cNvSpPr txBox="1"/>
          <p:nvPr>
            <p:ph idx="1" type="body"/>
          </p:nvPr>
        </p:nvSpPr>
        <p:spPr>
          <a:xfrm>
            <a:off x="311700" y="486176"/>
            <a:ext cx="8520600" cy="40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chemeClr val="dk1"/>
                </a:solidFill>
              </a:rPr>
              <a:t>Use Cases:</a:t>
            </a:r>
            <a:endParaRPr b="1" sz="21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Undo/Redo functionality</a:t>
            </a:r>
            <a:r>
              <a:rPr lang="en-GB">
                <a:solidFill>
                  <a:schemeClr val="dk1"/>
                </a:solidFill>
              </a:rPr>
              <a:t>: Storing states to allow reverting back to previous states in applications like text editors.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Checkpointing</a:t>
            </a:r>
            <a:r>
              <a:rPr lang="en-GB">
                <a:solidFill>
                  <a:schemeClr val="dk1"/>
                </a:solidFill>
              </a:rPr>
              <a:t>: Saving an object's state at certain intervals, allowing rollback to earlier states in case of failure.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State preservation</a:t>
            </a:r>
            <a:r>
              <a:rPr lang="en-GB">
                <a:solidFill>
                  <a:schemeClr val="dk1"/>
                </a:solidFill>
              </a:rPr>
              <a:t>: Maintaining the state of an object when the object undergoes changes or is passed around in a system.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9"/>
          <p:cNvSpPr txBox="1"/>
          <p:nvPr>
            <p:ph idx="1" type="body"/>
          </p:nvPr>
        </p:nvSpPr>
        <p:spPr>
          <a:xfrm>
            <a:off x="311700" y="439200"/>
            <a:ext cx="8520600" cy="45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</a:rPr>
              <a:t>III. </a:t>
            </a:r>
            <a:r>
              <a:rPr b="1" lang="en-GB" sz="2800" u="sng">
                <a:solidFill>
                  <a:schemeClr val="dk1"/>
                </a:solidFill>
              </a:rPr>
              <a:t>References:</a:t>
            </a:r>
            <a:endParaRPr b="1" sz="28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u="sng">
                <a:solidFill>
                  <a:schemeClr val="hlink"/>
                </a:solidFill>
                <a:hlinkClick r:id="rId3"/>
              </a:rPr>
              <a:t>Website- geeksforgeeks.org/software-design-patterns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u="sng">
                <a:solidFill>
                  <a:schemeClr val="hlink"/>
                </a:solidFill>
                <a:hlinkClick r:id="rId4"/>
              </a:rPr>
              <a:t>Book- Gang of Four- Software Design Pattern/ Python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u="sng">
                <a:solidFill>
                  <a:schemeClr val="hlink"/>
                </a:solidFill>
                <a:hlinkClick r:id="rId5"/>
              </a:rPr>
              <a:t>Book- Gang of Four- Software Design Pattern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u="sng">
                <a:solidFill>
                  <a:schemeClr val="hlink"/>
                </a:solidFill>
                <a:hlinkClick r:id="rId6"/>
              </a:rPr>
              <a:t>Book- Head First Design Pattern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u="sng">
                <a:solidFill>
                  <a:schemeClr val="hlink"/>
                </a:solidFill>
                <a:hlinkClick r:id="rId7"/>
              </a:rPr>
              <a:t>Youtube- Christopher Okhravi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u="sng">
                <a:solidFill>
                  <a:schemeClr val="hlink"/>
                </a:solidFill>
                <a:hlinkClick r:id="rId8"/>
              </a:rPr>
              <a:t>Youtube- Geekific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2" name="Google Shape;622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10"/>
          <p:cNvSpPr txBox="1"/>
          <p:nvPr>
            <p:ph idx="1" type="body"/>
          </p:nvPr>
        </p:nvSpPr>
        <p:spPr>
          <a:xfrm rot="-456560">
            <a:off x="2306678" y="1385171"/>
            <a:ext cx="4868674" cy="267280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GB" sz="7000">
                <a:solidFill>
                  <a:srgbClr val="980000"/>
                </a:solidFill>
              </a:rPr>
              <a:t>Thank You</a:t>
            </a:r>
            <a:endParaRPr i="1" sz="7000">
              <a:solidFill>
                <a:srgbClr val="980000"/>
              </a:solidFill>
            </a:endParaRPr>
          </a:p>
        </p:txBody>
      </p:sp>
      <p:sp>
        <p:nvSpPr>
          <p:cNvPr id="628" name="Google Shape;628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